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4.svg" ContentType="image/svg+xml"/>
  <Override PartName="/ppt/media/image18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71" r:id="rId14"/>
    <p:sldId id="270" r:id="rId15"/>
    <p:sldId id="269" r:id="rId16"/>
    <p:sldId id="267" r:id="rId18"/>
    <p:sldId id="268" r:id="rId19"/>
    <p:sldId id="272" r:id="rId20"/>
    <p:sldId id="273" r:id="rId21"/>
    <p:sldId id="278" r:id="rId22"/>
  </p:sldIdLst>
  <p:sldSz cx="12192000" cy="6858000"/>
  <p:notesSz cx="6858000" cy="9144000"/>
  <p:embeddedFontLst>
    <p:embeddedFont>
      <p:font typeface="OPPOSans H" panose="00020600040101010101" charset="-122"/>
      <p:regular r:id="rId26"/>
    </p:embeddedFont>
    <p:embeddedFont>
      <p:font typeface="Microsoft YaHei UI Light" panose="020B0502040204020203" charset="-122"/>
      <p:regular r:id="rId27"/>
    </p:embeddedFont>
    <p:embeddedFont>
      <p:font typeface="OPPOSans R" panose="00020600040101010101" charset="-122"/>
      <p:regular r:id="rId28"/>
    </p:embeddedFont>
    <p:embeddedFont>
      <p:font typeface="华文细黑" panose="02010600040101010101" charset="-122"/>
      <p:regular r:id="rId29"/>
    </p:embeddedFont>
    <p:embeddedFont>
      <p:font typeface="微软雅黑" panose="020B0503020204020204" charset="-122"/>
      <p:regular r:id="rId30"/>
    </p:embeddedFont>
    <p:embeddedFont>
      <p:font typeface="黑体" panose="02010609060101010101" charset="-122"/>
      <p:regular r:id="rId31"/>
    </p:embeddedFont>
    <p:embeddedFont>
      <p:font typeface="等线" panose="02010600030101010101" charset="-122"/>
      <p:regular r:id="rId32"/>
    </p:embeddedFont>
    <p:embeddedFont>
      <p:font typeface="思源黑体 CN Bold" panose="020B0800000000000000" charset="-122"/>
      <p:bold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A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12.fntdata"/><Relationship Id="rId36" Type="http://schemas.openxmlformats.org/officeDocument/2006/relationships/font" Target="fonts/font11.fntdata"/><Relationship Id="rId35" Type="http://schemas.openxmlformats.org/officeDocument/2006/relationships/font" Target="fonts/font10.fntdata"/><Relationship Id="rId34" Type="http://schemas.openxmlformats.org/officeDocument/2006/relationships/font" Target="fonts/font9.fntdata"/><Relationship Id="rId33" Type="http://schemas.openxmlformats.org/officeDocument/2006/relationships/font" Target="fonts/font8.fntdata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svg"/><Relationship Id="rId7" Type="http://schemas.openxmlformats.org/officeDocument/2006/relationships/image" Target="../media/image19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9.png"/><Relationship Id="rId16" Type="http://schemas.openxmlformats.org/officeDocument/2006/relationships/image" Target="../media/image28.svg"/><Relationship Id="rId15" Type="http://schemas.openxmlformats.org/officeDocument/2006/relationships/image" Target="../media/image27.png"/><Relationship Id="rId14" Type="http://schemas.openxmlformats.org/officeDocument/2006/relationships/image" Target="../media/image26.svg"/><Relationship Id="rId13" Type="http://schemas.openxmlformats.org/officeDocument/2006/relationships/image" Target="../media/image25.png"/><Relationship Id="rId12" Type="http://schemas.openxmlformats.org/officeDocument/2006/relationships/image" Target="../media/image24.svg"/><Relationship Id="rId11" Type="http://schemas.openxmlformats.org/officeDocument/2006/relationships/image" Target="../media/image23.png"/><Relationship Id="rId10" Type="http://schemas.openxmlformats.org/officeDocument/2006/relationships/image" Target="../media/image22.sv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image" Target="../media/image32.png"/><Relationship Id="rId20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image" Target="../media/image35.png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8.png"/><Relationship Id="rId1" Type="http://schemas.openxmlformats.org/officeDocument/2006/relationships/tags" Target="../tags/tag60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image" Target="../media/image40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7" Type="http://schemas.openxmlformats.org/officeDocument/2006/relationships/slideLayout" Target="../slideLayouts/slideLayout1.xml"/><Relationship Id="rId36" Type="http://schemas.openxmlformats.org/officeDocument/2006/relationships/image" Target="../media/image43.png"/><Relationship Id="rId35" Type="http://schemas.openxmlformats.org/officeDocument/2006/relationships/tags" Target="../tags/tag101.xml"/><Relationship Id="rId34" Type="http://schemas.openxmlformats.org/officeDocument/2006/relationships/image" Target="../media/image6.png"/><Relationship Id="rId33" Type="http://schemas.openxmlformats.org/officeDocument/2006/relationships/tags" Target="../tags/tag100.xml"/><Relationship Id="rId32" Type="http://schemas.openxmlformats.org/officeDocument/2006/relationships/image" Target="../media/image42.png"/><Relationship Id="rId31" Type="http://schemas.openxmlformats.org/officeDocument/2006/relationships/tags" Target="../tags/tag99.xml"/><Relationship Id="rId30" Type="http://schemas.openxmlformats.org/officeDocument/2006/relationships/image" Target="../media/image41.png"/><Relationship Id="rId3" Type="http://schemas.openxmlformats.org/officeDocument/2006/relationships/tags" Target="../tags/tag72.xml"/><Relationship Id="rId29" Type="http://schemas.openxmlformats.org/officeDocument/2006/relationships/tags" Target="../tags/tag98.xml"/><Relationship Id="rId28" Type="http://schemas.openxmlformats.org/officeDocument/2006/relationships/tags" Target="../tags/tag97.xml"/><Relationship Id="rId27" Type="http://schemas.openxmlformats.org/officeDocument/2006/relationships/tags" Target="../tags/tag96.xml"/><Relationship Id="rId26" Type="http://schemas.openxmlformats.org/officeDocument/2006/relationships/tags" Target="../tags/tag95.xml"/><Relationship Id="rId25" Type="http://schemas.openxmlformats.org/officeDocument/2006/relationships/tags" Target="../tags/tag94.xml"/><Relationship Id="rId24" Type="http://schemas.openxmlformats.org/officeDocument/2006/relationships/tags" Target="../tags/tag93.xml"/><Relationship Id="rId23" Type="http://schemas.openxmlformats.org/officeDocument/2006/relationships/tags" Target="../tags/tag92.xml"/><Relationship Id="rId22" Type="http://schemas.openxmlformats.org/officeDocument/2006/relationships/tags" Target="../tags/tag91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GIF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0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9" Type="http://schemas.openxmlformats.org/officeDocument/2006/relationships/image" Target="../media/image7.png"/><Relationship Id="rId28" Type="http://schemas.openxmlformats.org/officeDocument/2006/relationships/tags" Target="../tags/tag27.xml"/><Relationship Id="rId27" Type="http://schemas.openxmlformats.org/officeDocument/2006/relationships/image" Target="../media/image6.png"/><Relationship Id="rId26" Type="http://schemas.openxmlformats.org/officeDocument/2006/relationships/tags" Target="../tags/tag26.xml"/><Relationship Id="rId25" Type="http://schemas.openxmlformats.org/officeDocument/2006/relationships/image" Target="../media/image5.png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image" Target="../media/image4.png"/><Relationship Id="rId21" Type="http://schemas.openxmlformats.org/officeDocument/2006/relationships/tags" Target="../tags/tag23.xml"/><Relationship Id="rId20" Type="http://schemas.openxmlformats.org/officeDocument/2006/relationships/tags" Target="../tags/tag22.xml"/><Relationship Id="rId2" Type="http://schemas.openxmlformats.org/officeDocument/2006/relationships/tags" Target="../tags/tag4.xml"/><Relationship Id="rId19" Type="http://schemas.openxmlformats.org/officeDocument/2006/relationships/tags" Target="../tags/tag21.xml"/><Relationship Id="rId18" Type="http://schemas.openxmlformats.org/officeDocument/2006/relationships/tags" Target="../tags/tag20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image" Target="../media/image11.png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image" Target="../media/image10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image" Target="../media/image12.png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580" r="3580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859169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4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30662" y="1710493"/>
            <a:ext cx="6890863" cy="22690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制造装备物联及生产管理平台“</a:t>
            </a:r>
            <a:r>
              <a:rPr kumimoji="1" lang="en-US" altLang="zh-CN" sz="47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Microsoft YaHei UI Light" panose="020B0502040204020203" charset="-122"/>
                <a:ea typeface="Microsoft YaHei UI Light" panose="020B0502040204020203" charset="-122"/>
                <a:cs typeface="OPPOSans H" panose="00020600040101010101" charset="-122"/>
              </a:rPr>
              <a:t>craftMen</a:t>
            </a: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”</a:t>
            </a:r>
            <a:endParaRPr kumimoji="1" lang="en-US" altLang="zh-CN" sz="47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839359" y="4119133"/>
            <a:ext cx="1766287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BBFEFF">
                        <a:alpha val="100000"/>
                      </a:srgbClr>
                    </a:gs>
                    <a:gs pos="90000">
                      <a:srgbClr val="34FBFF">
                        <a:alpha val="100000"/>
                      </a:srgbClr>
                    </a:gs>
                  </a:gsLst>
                  <a:lin ang="2700000" scaled="0"/>
                </a:gradFill>
                <a:latin typeface="Microsoft YaHei UI Light" panose="020B0502040204020203" charset="-122"/>
                <a:ea typeface="Microsoft YaHei UI Light" panose="020B0502040204020203" charset="-122"/>
                <a:cs typeface="OPPOSans R" panose="00020600040101010101" charset="-122"/>
              </a:rPr>
              <a:t>2025</a:t>
            </a:r>
            <a:endParaRPr kumimoji="1" lang="zh-CN" altLang="en-US"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06098" y="4119244"/>
            <a:ext cx="6565497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30860" y="1222375"/>
            <a:ext cx="7434580" cy="8312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38000">
                      <a:srgbClr val="34FBFF">
                        <a:alpha val="100000"/>
                      </a:srgbClr>
                    </a:gs>
                    <a:gs pos="94000">
                      <a:srgbClr val="000000">
                        <a:alpha val="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Equipment&amp;Production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825201" y="5227435"/>
            <a:ext cx="2346014" cy="504092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63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67385" y="5227320"/>
            <a:ext cx="1960880" cy="504190"/>
            <a:chOff x="1051" y="8232"/>
            <a:chExt cx="3088" cy="794"/>
          </a:xfrm>
        </p:grpSpPr>
        <p:sp>
          <p:nvSpPr>
            <p:cNvPr id="10" name="标题 1"/>
            <p:cNvSpPr txBox="1"/>
            <p:nvPr/>
          </p:nvSpPr>
          <p:spPr>
            <a:xfrm>
              <a:off x="1051" y="8232"/>
              <a:ext cx="3089" cy="79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6350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051" y="8263"/>
              <a:ext cx="3089" cy="6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0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华文细黑" panose="02010600040101010101" charset="-122"/>
                  <a:ea typeface="华文细黑" panose="02010600040101010101" charset="-122"/>
                  <a:cs typeface="OPPOSans R" panose="00020600040101010101" charset="-122"/>
                </a:rPr>
                <a:t>计科一班第一组</a:t>
              </a:r>
              <a:endPara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OPPOSans R" panose="00020600040101010101" charset="-122"/>
              </a:endParaRPr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3017520" y="5247005"/>
            <a:ext cx="2071370" cy="400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</a:t>
            </a: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Microsoft YaHei UI Light" panose="020B0502040204020203" charset="-122"/>
                <a:ea typeface="Microsoft YaHei UI Light" panose="020B0502040204020203" charset="-122"/>
                <a:cs typeface="OPPOSans R" panose="00020600040101010101" charset="-122"/>
              </a:rPr>
              <a:t>2025.1.3</a:t>
            </a:r>
            <a:endParaRPr kumimoji="1" lang="en-US" altLang="zh-CN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Microsoft YaHei UI Light" panose="020B0502040204020203" charset="-122"/>
              <a:ea typeface="Microsoft YaHei UI Light" panose="020B0502040204020203" charset="-122"/>
              <a:cs typeface="OPPOSans R" panose="00020600040101010101" charset="-122"/>
            </a:endParaRPr>
          </a:p>
        </p:txBody>
      </p:sp>
      <p:sp>
        <p:nvSpPr>
          <p:cNvPr id="13" name="标题 1"/>
          <p:cNvSpPr txBox="1"/>
          <p:nvPr/>
        </p:nvSpPr>
        <p:spPr>
          <a:xfrm flipH="1">
            <a:off x="2184593" y="908198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3556193" y="1127391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>
            <a:off x="4047514" y="6007554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5419114" y="6226747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06098" y="4951926"/>
            <a:ext cx="6565497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38060" y="6005124"/>
            <a:ext cx="1766287" cy="22162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/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3000">
                <a:schemeClr val="accent2">
                  <a:lumMod val="75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 w="63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2384666" y="4565087"/>
            <a:ext cx="4765434" cy="1993"/>
          </a:xfrm>
          <a:prstGeom prst="straightConnector1">
            <a:avLst/>
          </a:prstGeom>
          <a:noFill/>
          <a:ln w="28575" cap="sq">
            <a:solidFill>
              <a:schemeClr val="bg1"/>
            </a:solidFill>
            <a:miter/>
            <a:tailEnd type="triangle"/>
          </a:ln>
        </p:spPr>
      </p:cxnSp>
      <p:pic>
        <p:nvPicPr>
          <p:cNvPr id="20" name="图片 19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260985"/>
            <a:ext cx="1161415" cy="1161415"/>
          </a:xfrm>
          <a:prstGeom prst="rect">
            <a:avLst/>
          </a:prstGeom>
        </p:spPr>
      </p:pic>
      <p:sp>
        <p:nvSpPr>
          <p:cNvPr id="32" name="Text4"/>
          <p:cNvSpPr txBox="1"/>
          <p:nvPr>
            <p:custDataLst>
              <p:tags r:id="rId3"/>
            </p:custDataLst>
          </p:nvPr>
        </p:nvSpPr>
        <p:spPr>
          <a:xfrm>
            <a:off x="2495550" y="5344160"/>
            <a:ext cx="4179570" cy="1541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李梓轩 张鑫琦 刘知达</a:t>
            </a:r>
            <a:endParaRPr lang="en-US" altLang="zh-CN" sz="1200">
              <a:solidFill>
                <a:schemeClr val="bg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马延鑫</a:t>
            </a:r>
            <a:r>
              <a:rPr lang="en-US" altLang="zh-CN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吴冠仪</a:t>
            </a:r>
            <a:r>
              <a:rPr lang="en-US" altLang="zh-CN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董</a:t>
            </a:r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浩天</a:t>
            </a:r>
            <a:endParaRPr lang="zh-CN" altLang="en-US" sz="1200">
              <a:solidFill>
                <a:schemeClr val="bg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Text4"/>
          <p:cNvSpPr txBox="1"/>
          <p:nvPr>
            <p:custDataLst>
              <p:tags r:id="rId4"/>
            </p:custDataLst>
          </p:nvPr>
        </p:nvSpPr>
        <p:spPr>
          <a:xfrm>
            <a:off x="4728210" y="2637155"/>
            <a:ext cx="4179570" cy="1541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本项目已上传至开源网站</a:t>
            </a:r>
            <a:r>
              <a:rPr lang="en-US" altLang="zh-CN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</a:t>
            </a:r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github.com/pilliaredrw/craftMen</a:t>
            </a:r>
            <a:endParaRPr lang="en-US" altLang="zh-CN" sz="1200">
              <a:solidFill>
                <a:schemeClr val="bg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项目全程采用</a:t>
            </a:r>
            <a:r>
              <a:rPr lang="en-US" altLang="zh-CN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</a:t>
            </a:r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进行版本控制，且服务已部署至云端，</a:t>
            </a:r>
            <a:endParaRPr lang="zh-CN" altLang="en-US" sz="1200">
              <a:solidFill>
                <a:schemeClr val="bg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欢迎任意设备访问：</a:t>
            </a:r>
            <a:r>
              <a:rPr lang="en-US" altLang="zh-CN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cft.nb666.de</a:t>
            </a:r>
            <a:endParaRPr lang="en-US" altLang="zh-CN" sz="1200">
              <a:solidFill>
                <a:schemeClr val="bg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554355" y="1641475"/>
            <a:ext cx="6306185" cy="5368290"/>
          </a:xfrm>
          <a:custGeom>
            <a:avLst/>
            <a:gdLst>
              <a:gd name="connsiteX0" fmla="*/ 152970 w 2199101"/>
              <a:gd name="connsiteY0" fmla="*/ 4647085 h 4647085"/>
              <a:gd name="connsiteX1" fmla="*/ 2046132 w 2199101"/>
              <a:gd name="connsiteY1" fmla="*/ 4647085 h 4647085"/>
              <a:gd name="connsiteX2" fmla="*/ 2199101 w 2199101"/>
              <a:gd name="connsiteY2" fmla="*/ 4494116 h 4647085"/>
              <a:gd name="connsiteX3" fmla="*/ 2199101 w 2199101"/>
              <a:gd name="connsiteY3" fmla="*/ 3835400 h 4647085"/>
              <a:gd name="connsiteX4" fmla="*/ 2199101 w 2199101"/>
              <a:gd name="connsiteY4" fmla="*/ 2742584 h 4647085"/>
              <a:gd name="connsiteX5" fmla="*/ 2199101 w 2199101"/>
              <a:gd name="connsiteY5" fmla="*/ 2687789 h 4647085"/>
              <a:gd name="connsiteX6" fmla="*/ 2199101 w 2199101"/>
              <a:gd name="connsiteY6" fmla="*/ 1959296 h 4647085"/>
              <a:gd name="connsiteX7" fmla="*/ 2199101 w 2199101"/>
              <a:gd name="connsiteY7" fmla="*/ 1904501 h 4647085"/>
              <a:gd name="connsiteX8" fmla="*/ 2199101 w 2199101"/>
              <a:gd name="connsiteY8" fmla="*/ 811685 h 4647085"/>
              <a:gd name="connsiteX9" fmla="*/ 2199101 w 2199101"/>
              <a:gd name="connsiteY9" fmla="*/ 152969 h 4647085"/>
              <a:gd name="connsiteX10" fmla="*/ 2046132 w 2199101"/>
              <a:gd name="connsiteY10" fmla="*/ 0 h 4647085"/>
              <a:gd name="connsiteX11" fmla="*/ 152970 w 2199101"/>
              <a:gd name="connsiteY11" fmla="*/ 0 h 4647085"/>
              <a:gd name="connsiteX12" fmla="*/ 0 w 2199101"/>
              <a:gd name="connsiteY12" fmla="*/ 152969 h 4647085"/>
              <a:gd name="connsiteX13" fmla="*/ 0 w 2199101"/>
              <a:gd name="connsiteY13" fmla="*/ 811685 h 4647085"/>
              <a:gd name="connsiteX14" fmla="*/ 0 w 2199101"/>
              <a:gd name="connsiteY14" fmla="*/ 1904501 h 4647085"/>
              <a:gd name="connsiteX15" fmla="*/ 0 w 2199101"/>
              <a:gd name="connsiteY15" fmla="*/ 1959296 h 4647085"/>
              <a:gd name="connsiteX16" fmla="*/ 0 w 2199101"/>
              <a:gd name="connsiteY16" fmla="*/ 2687789 h 4647085"/>
              <a:gd name="connsiteX17" fmla="*/ 0 w 2199101"/>
              <a:gd name="connsiteY17" fmla="*/ 2742584 h 4647085"/>
              <a:gd name="connsiteX18" fmla="*/ 0 w 2199101"/>
              <a:gd name="connsiteY18" fmla="*/ 3835400 h 4647085"/>
              <a:gd name="connsiteX19" fmla="*/ 0 w 2199101"/>
              <a:gd name="connsiteY19" fmla="*/ 4494116 h 4647085"/>
              <a:gd name="connsiteX20" fmla="*/ 152970 w 2199101"/>
              <a:gd name="connsiteY20" fmla="*/ 4647085 h 4647085"/>
            </a:gdLst>
            <a:ahLst/>
            <a:cxnLst/>
            <a:rect l="l" t="t" r="r" b="b"/>
            <a:pathLst>
              <a:path w="2199101" h="4647085">
                <a:moveTo>
                  <a:pt x="152970" y="4647085"/>
                </a:moveTo>
                <a:lnTo>
                  <a:pt x="2046132" y="4647085"/>
                </a:lnTo>
                <a:cubicBezTo>
                  <a:pt x="2130614" y="4647085"/>
                  <a:pt x="2199101" y="4578599"/>
                  <a:pt x="2199101" y="4494116"/>
                </a:cubicBezTo>
                <a:lnTo>
                  <a:pt x="2199101" y="3835400"/>
                </a:lnTo>
                <a:lnTo>
                  <a:pt x="2199101" y="2742584"/>
                </a:lnTo>
                <a:lnTo>
                  <a:pt x="2199101" y="2687789"/>
                </a:lnTo>
                <a:lnTo>
                  <a:pt x="2199101" y="1959296"/>
                </a:lnTo>
                <a:lnTo>
                  <a:pt x="2199101" y="1904501"/>
                </a:lnTo>
                <a:lnTo>
                  <a:pt x="2199101" y="811685"/>
                </a:lnTo>
                <a:lnTo>
                  <a:pt x="2199101" y="152969"/>
                </a:lnTo>
                <a:cubicBezTo>
                  <a:pt x="2199101" y="68486"/>
                  <a:pt x="2130614" y="0"/>
                  <a:pt x="2046132" y="0"/>
                </a:cubicBezTo>
                <a:lnTo>
                  <a:pt x="152970" y="0"/>
                </a:lnTo>
                <a:cubicBezTo>
                  <a:pt x="68487" y="0"/>
                  <a:pt x="0" y="68486"/>
                  <a:pt x="0" y="152969"/>
                </a:cubicBezTo>
                <a:lnTo>
                  <a:pt x="0" y="811685"/>
                </a:lnTo>
                <a:lnTo>
                  <a:pt x="0" y="1904501"/>
                </a:lnTo>
                <a:lnTo>
                  <a:pt x="0" y="1959296"/>
                </a:lnTo>
                <a:lnTo>
                  <a:pt x="0" y="2687789"/>
                </a:lnTo>
                <a:lnTo>
                  <a:pt x="0" y="2742584"/>
                </a:lnTo>
                <a:lnTo>
                  <a:pt x="0" y="3835400"/>
                </a:lnTo>
                <a:lnTo>
                  <a:pt x="0" y="4494116"/>
                </a:lnTo>
                <a:cubicBezTo>
                  <a:pt x="0" y="4578599"/>
                  <a:pt x="68487" y="4647085"/>
                  <a:pt x="152970" y="4647085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技术架构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17970" y="759460"/>
            <a:ext cx="10801350" cy="1734185"/>
          </a:xfrm>
          <a:prstGeom prst="roundRect">
            <a:avLst>
              <a:gd name="adj" fmla="val 9804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17970" y="3007360"/>
            <a:ext cx="10801350" cy="3329305"/>
          </a:xfrm>
          <a:prstGeom prst="roundRect">
            <a:avLst>
              <a:gd name="adj" fmla="val 9804"/>
            </a:avLst>
          </a:prstGeom>
          <a:solidFill>
            <a:schemeClr val="bg1"/>
          </a:solidFill>
          <a:ln cap="flat">
            <a:noFill/>
            <a:prstDash val="solid"/>
            <a:miter/>
          </a:ln>
          <a:effectLst>
            <a:outerShdw blurRad="228600" dist="1143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17970" y="515620"/>
            <a:ext cx="4524375" cy="55372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1905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617970" y="2735580"/>
            <a:ext cx="4523105" cy="55372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1905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979285" y="577850"/>
            <a:ext cx="3978275" cy="3784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4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整体基于</a:t>
            </a: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RuoYi</a:t>
            </a:r>
            <a:r>
              <a:rPr kumimoji="1" lang="zh-CN" altLang="en-US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前后端分离式框</a:t>
            </a:r>
            <a:r>
              <a:rPr kumimoji="1" lang="en-US" altLang="zh-CN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架</a:t>
            </a:r>
            <a:endParaRPr kumimoji="1" lang="zh-CN" altLang="en-US" b="1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6796405" y="1162050"/>
            <a:ext cx="5271770" cy="27095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50000"/>
              </a:lnSpc>
            </a:pPr>
            <a:r>
              <a:rPr kumimoji="1" lang="en-US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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RuoYi 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是一个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Java EE 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企业级开发平台，基于经典技术组合（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Spring Boot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、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Spring Security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、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MyBatis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、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Jwt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、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Vue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）。</a:t>
            </a:r>
            <a:endParaRPr kumimoji="1" lang="en-US" altLang="zh-CN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6979285" y="3381375"/>
            <a:ext cx="3394075" cy="25120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前端：</a:t>
            </a:r>
            <a:r>
              <a:rPr kumimoji="1" lang="en-US" altLang="zh-CN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Vue3</a:t>
            </a: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UI</a:t>
            </a:r>
            <a:r>
              <a:rPr kumimoji="1" lang="zh-CN" altLang="en-US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框架：</a:t>
            </a:r>
            <a:r>
              <a:rPr kumimoji="1" lang="en-US" altLang="zh-CN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            </a:t>
            </a: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请求管理：</a:t>
            </a: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打包工具：</a:t>
            </a:r>
            <a:r>
              <a:rPr kumimoji="1" lang="en-US" altLang="zh-CN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Vite</a:t>
            </a: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后端：</a:t>
            </a:r>
            <a:r>
              <a:rPr kumimoji="1" lang="en-US" altLang="zh-CN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     SpringBoot</a:t>
            </a: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连接数据库中间件：</a:t>
            </a:r>
            <a:r>
              <a:rPr kumimoji="1" lang="en-US" altLang="zh-CN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  <a:sym typeface="+mn-ea"/>
              </a:rPr>
              <a:t>MyBatis</a:t>
            </a: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6979285" y="2838450"/>
            <a:ext cx="3978275" cy="3784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4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思源黑体 CN Bold" panose="020B0800000000000000" charset="-122"/>
              </a:rPr>
              <a:t>技术选型</a:t>
            </a:r>
            <a:endParaRPr kumimoji="1" lang="zh-CN" altLang="en-US" sz="16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思源黑体 CN Bold" panose="020B0800000000000000" charset="-122"/>
            </a:endParaRPr>
          </a:p>
        </p:txBody>
      </p:sp>
      <p:pic>
        <p:nvPicPr>
          <p:cNvPr id="26" name="图片 25" descr="vu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184515" y="2838450"/>
            <a:ext cx="1043305" cy="1043305"/>
          </a:xfrm>
          <a:prstGeom prst="rect">
            <a:avLst/>
          </a:prstGeom>
        </p:spPr>
      </p:pic>
      <p:pic>
        <p:nvPicPr>
          <p:cNvPr id="29" name="图片 28"/>
          <p:cNvPicPr/>
          <p:nvPr/>
        </p:nvPicPr>
        <p:blipFill>
          <a:blip r:embed="rId3"/>
          <a:stretch>
            <a:fillRect/>
          </a:stretch>
        </p:blipFill>
        <p:spPr>
          <a:xfrm>
            <a:off x="-311785" y="2059305"/>
            <a:ext cx="7818755" cy="5313045"/>
          </a:xfrm>
          <a:prstGeom prst="rect">
            <a:avLst/>
          </a:prstGeom>
        </p:spPr>
      </p:pic>
      <p:pic>
        <p:nvPicPr>
          <p:cNvPr id="31" name="图片 30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65" y="692785"/>
            <a:ext cx="1308735" cy="1308735"/>
          </a:xfrm>
          <a:prstGeom prst="rect">
            <a:avLst/>
          </a:prstGeom>
        </p:spPr>
      </p:pic>
      <p:sp>
        <p:nvSpPr>
          <p:cNvPr id="33" name="标题 1"/>
          <p:cNvSpPr txBox="1"/>
          <p:nvPr/>
        </p:nvSpPr>
        <p:spPr>
          <a:xfrm>
            <a:off x="2351337" y="1917044"/>
            <a:ext cx="3978211" cy="378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40000"/>
              </a:lnSpc>
            </a:pPr>
            <a:r>
              <a:rPr kumimoji="1" lang="en-US" altLang="zh-CN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RuoYi前后端分离</a:t>
            </a:r>
            <a:r>
              <a:rPr kumimoji="1" lang="zh-CN" altLang="en-US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式</a:t>
            </a:r>
            <a:r>
              <a:rPr kumimoji="1" lang="en-US" altLang="zh-CN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框架</a:t>
            </a:r>
            <a:endParaRPr kumimoji="1" lang="en-US" altLang="zh-CN" sz="20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8" name="标题 1"/>
          <p:cNvSpPr txBox="1"/>
          <p:nvPr/>
        </p:nvSpPr>
        <p:spPr>
          <a:xfrm>
            <a:off x="9412605" y="3381375"/>
            <a:ext cx="3352165" cy="25120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数据库：</a:t>
            </a:r>
            <a:r>
              <a:rPr kumimoji="1" lang="en-US" altLang="zh-CN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MySQL</a:t>
            </a: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缓存：</a:t>
            </a:r>
            <a:r>
              <a:rPr kumimoji="1" lang="en-US" altLang="zh-CN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Redis</a:t>
            </a: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鉴权：</a:t>
            </a:r>
            <a:r>
              <a:rPr kumimoji="1" lang="en-US" altLang="zh-CN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Spring Security</a:t>
            </a: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用户认证：</a:t>
            </a:r>
            <a:r>
              <a:rPr kumimoji="1" lang="en-US" altLang="zh-CN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JWT</a:t>
            </a: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600"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依赖管理：</a:t>
            </a: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endParaRPr kumimoji="1" lang="en-US" altLang="zh-CN" sz="1600"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pic>
        <p:nvPicPr>
          <p:cNvPr id="39" name="图片 38" descr="mysq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0730" y="3216910"/>
            <a:ext cx="956310" cy="956310"/>
          </a:xfrm>
          <a:prstGeom prst="rect">
            <a:avLst/>
          </a:prstGeom>
        </p:spPr>
      </p:pic>
      <p:pic>
        <p:nvPicPr>
          <p:cNvPr id="40" name="图片 39" descr="redis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0685" y="3717290"/>
            <a:ext cx="681355" cy="681355"/>
          </a:xfrm>
          <a:prstGeom prst="rect">
            <a:avLst/>
          </a:prstGeom>
        </p:spPr>
      </p:pic>
      <p:pic>
        <p:nvPicPr>
          <p:cNvPr id="41" name="图片 40" descr="element-plus-logo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82230" y="3881755"/>
            <a:ext cx="1545590" cy="381635"/>
          </a:xfrm>
          <a:prstGeom prst="rect">
            <a:avLst/>
          </a:prstGeom>
        </p:spPr>
      </p:pic>
      <p:pic>
        <p:nvPicPr>
          <p:cNvPr id="42" name="图片 41" descr="logo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96225" y="4380865"/>
            <a:ext cx="1391920" cy="206375"/>
          </a:xfrm>
          <a:prstGeom prst="rect">
            <a:avLst/>
          </a:prstGeom>
        </p:spPr>
      </p:pic>
      <p:pic>
        <p:nvPicPr>
          <p:cNvPr id="43" name="图片 42" descr="vite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56270" y="4632960"/>
            <a:ext cx="425450" cy="425450"/>
          </a:xfrm>
          <a:prstGeom prst="rect">
            <a:avLst/>
          </a:prstGeom>
        </p:spPr>
      </p:pic>
      <p:pic>
        <p:nvPicPr>
          <p:cNvPr id="44" name="图片 43" descr="spring-boot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36180" y="5157470"/>
            <a:ext cx="367665" cy="330200"/>
          </a:xfrm>
          <a:prstGeom prst="rect">
            <a:avLst/>
          </a:prstGeom>
        </p:spPr>
      </p:pic>
      <p:pic>
        <p:nvPicPr>
          <p:cNvPr id="45" name="图片 44" descr="maven-logo-black-on-whit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73360" y="5157470"/>
            <a:ext cx="1337310" cy="338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580" r="35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3600302" y="0"/>
            <a:ext cx="859169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4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96000" y="2910113"/>
            <a:ext cx="5527135" cy="19385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gradFill>
                  <a:gsLst>
                    <a:gs pos="0">
                      <a:srgbClr val="BBFEFF">
                        <a:alpha val="100000"/>
                      </a:srgbClr>
                    </a:gs>
                    <a:gs pos="94000">
                      <a:srgbClr val="00A9AC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功能设计与数据库设计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03800" y="1508403"/>
            <a:ext cx="4432299" cy="14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44450">
                  <a:solidFill>
                    <a:schemeClr val="bg1">
                      <a:alpha val="100000"/>
                    </a:scheme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83170" y="6007554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11570" y="6226747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312513" y="6199596"/>
            <a:ext cx="1206382" cy="148407"/>
            <a:chOff x="10312513" y="6199596"/>
            <a:chExt cx="1206382" cy="148407"/>
          </a:xfrm>
        </p:grpSpPr>
        <p:sp>
          <p:nvSpPr>
            <p:cNvPr id="11" name="标题 1"/>
            <p:cNvSpPr txBox="1"/>
            <p:nvPr/>
          </p:nvSpPr>
          <p:spPr>
            <a:xfrm>
              <a:off x="1031251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052410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073570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94729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115889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37048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>
            <a:off x="8839200" y="-609599"/>
            <a:ext cx="2679700" cy="36174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44450">
                  <a:solidFill>
                    <a:schemeClr val="bg1">
                      <a:alpha val="100000"/>
                    </a:scheme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236732" y="908198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865132" y="1127391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640" y="260350"/>
            <a:ext cx="1161415" cy="116141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9552305" y="4980940"/>
            <a:ext cx="1960880" cy="504190"/>
            <a:chOff x="1051" y="8232"/>
            <a:chExt cx="3088" cy="794"/>
          </a:xfrm>
        </p:grpSpPr>
        <p:sp>
          <p:nvSpPr>
            <p:cNvPr id="27" name="标题 1"/>
            <p:cNvSpPr txBox="1"/>
            <p:nvPr/>
          </p:nvSpPr>
          <p:spPr>
            <a:xfrm>
              <a:off x="1051" y="8232"/>
              <a:ext cx="3089" cy="79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6350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051" y="8263"/>
              <a:ext cx="3089" cy="6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p>
              <a:pPr algn="ctr">
                <a:lnSpc>
                  <a:spcPct val="110000"/>
                </a:lnSpc>
              </a:pPr>
              <a:r>
                <a:rPr kumimoji="1" lang="en-US" altLang="zh-CN" sz="20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华文细黑" panose="02010600040101010101" charset="-122"/>
                  <a:ea typeface="华文细黑" panose="02010600040101010101" charset="-122"/>
                  <a:cs typeface="OPPOSans R" panose="00020600040101010101" charset="-122"/>
                </a:rPr>
                <a:t>计科一班第一组</a:t>
              </a:r>
              <a:endPara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OPPOSans R" panose="0002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4714" t="3123" r="4714" b="17700"/>
          <a:stretch>
            <a:fillRect/>
          </a:stretch>
        </p:blipFill>
        <p:spPr>
          <a:xfrm>
            <a:off x="747576" y="2918999"/>
            <a:ext cx="5348424" cy="3116677"/>
          </a:xfrm>
          <a:custGeom>
            <a:avLst/>
            <a:gdLst/>
            <a:ahLst/>
            <a:cxnLst/>
            <a:rect l="l" t="t" r="r" b="b"/>
            <a:pathLst>
              <a:path w="5435600" h="3167477">
                <a:moveTo>
                  <a:pt x="205316" y="0"/>
                </a:moveTo>
                <a:lnTo>
                  <a:pt x="5230284" y="0"/>
                </a:lnTo>
                <a:cubicBezTo>
                  <a:pt x="5343677" y="0"/>
                  <a:pt x="5435600" y="91923"/>
                  <a:pt x="5435600" y="205316"/>
                </a:cubicBezTo>
                <a:lnTo>
                  <a:pt x="5435600" y="2962161"/>
                </a:lnTo>
                <a:cubicBezTo>
                  <a:pt x="5435600" y="3075554"/>
                  <a:pt x="5343677" y="3167477"/>
                  <a:pt x="5230284" y="3167477"/>
                </a:cubicBezTo>
                <a:lnTo>
                  <a:pt x="205316" y="3167477"/>
                </a:lnTo>
                <a:cubicBezTo>
                  <a:pt x="91923" y="3167477"/>
                  <a:pt x="0" y="3075554"/>
                  <a:pt x="0" y="2962161"/>
                </a:cubicBezTo>
                <a:lnTo>
                  <a:pt x="0" y="205316"/>
                </a:lnTo>
                <a:cubicBezTo>
                  <a:pt x="0" y="91923"/>
                  <a:pt x="91923" y="0"/>
                  <a:pt x="20531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数据库设计</a:t>
            </a:r>
            <a:endParaRPr kumimoji="1"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271270" y="871220"/>
            <a:ext cx="3620031" cy="2420087"/>
            <a:chOff x="11351" y="5017"/>
            <a:chExt cx="6819" cy="4559"/>
          </a:xfrm>
        </p:grpSpPr>
        <p:sp>
          <p:nvSpPr>
            <p:cNvPr id="19" name="标题 1"/>
            <p:cNvSpPr txBox="1"/>
            <p:nvPr/>
          </p:nvSpPr>
          <p:spPr>
            <a:xfrm>
              <a:off x="11351" y="5252"/>
              <a:ext cx="6819" cy="4324"/>
            </a:xfrm>
            <a:custGeom>
              <a:avLst/>
              <a:gdLst>
                <a:gd name="connsiteX0" fmla="*/ 218348 w 4995457"/>
                <a:gd name="connsiteY0" fmla="*/ 0 h 3167477"/>
                <a:gd name="connsiteX1" fmla="*/ 4777109 w 4995457"/>
                <a:gd name="connsiteY1" fmla="*/ 0 h 3167477"/>
                <a:gd name="connsiteX2" fmla="*/ 4995457 w 4995457"/>
                <a:gd name="connsiteY2" fmla="*/ 218348 h 3167477"/>
                <a:gd name="connsiteX3" fmla="*/ 4995457 w 4995457"/>
                <a:gd name="connsiteY3" fmla="*/ 1087505 h 3167477"/>
                <a:gd name="connsiteX4" fmla="*/ 4995457 w 4995457"/>
                <a:gd name="connsiteY4" fmla="*/ 1210816 h 3167477"/>
                <a:gd name="connsiteX5" fmla="*/ 4995457 w 4995457"/>
                <a:gd name="connsiteY5" fmla="*/ 1956661 h 3167477"/>
                <a:gd name="connsiteX6" fmla="*/ 4995457 w 4995457"/>
                <a:gd name="connsiteY6" fmla="*/ 2079973 h 3167477"/>
                <a:gd name="connsiteX7" fmla="*/ 4995457 w 4995457"/>
                <a:gd name="connsiteY7" fmla="*/ 2949129 h 3167477"/>
                <a:gd name="connsiteX8" fmla="*/ 4777109 w 4995457"/>
                <a:gd name="connsiteY8" fmla="*/ 3167477 h 3167477"/>
                <a:gd name="connsiteX9" fmla="*/ 218348 w 4995457"/>
                <a:gd name="connsiteY9" fmla="*/ 3167477 h 3167477"/>
                <a:gd name="connsiteX10" fmla="*/ 0 w 4995457"/>
                <a:gd name="connsiteY10" fmla="*/ 2949129 h 3167477"/>
                <a:gd name="connsiteX11" fmla="*/ 0 w 4995457"/>
                <a:gd name="connsiteY11" fmla="*/ 2079973 h 3167477"/>
                <a:gd name="connsiteX12" fmla="*/ 0 w 4995457"/>
                <a:gd name="connsiteY12" fmla="*/ 1956661 h 3167477"/>
                <a:gd name="connsiteX13" fmla="*/ 0 w 4995457"/>
                <a:gd name="connsiteY13" fmla="*/ 1210816 h 3167477"/>
                <a:gd name="connsiteX14" fmla="*/ 0 w 4995457"/>
                <a:gd name="connsiteY14" fmla="*/ 1087505 h 3167477"/>
                <a:gd name="connsiteX15" fmla="*/ 0 w 4995457"/>
                <a:gd name="connsiteY15" fmla="*/ 218348 h 3167477"/>
                <a:gd name="connsiteX16" fmla="*/ 218348 w 4995457"/>
                <a:gd name="connsiteY16" fmla="*/ 0 h 3167477"/>
              </a:gdLst>
              <a:ahLst/>
              <a:cxnLst/>
              <a:rect l="l" t="t" r="r" b="b"/>
              <a:pathLst>
                <a:path w="4995457" h="3167477">
                  <a:moveTo>
                    <a:pt x="218348" y="0"/>
                  </a:moveTo>
                  <a:lnTo>
                    <a:pt x="4777109" y="0"/>
                  </a:lnTo>
                  <a:cubicBezTo>
                    <a:pt x="4897699" y="0"/>
                    <a:pt x="4995457" y="97758"/>
                    <a:pt x="4995457" y="218348"/>
                  </a:cubicBezTo>
                  <a:lnTo>
                    <a:pt x="4995457" y="1087505"/>
                  </a:lnTo>
                  <a:lnTo>
                    <a:pt x="4995457" y="1210816"/>
                  </a:lnTo>
                  <a:lnTo>
                    <a:pt x="4995457" y="1956661"/>
                  </a:lnTo>
                  <a:lnTo>
                    <a:pt x="4995457" y="2079973"/>
                  </a:lnTo>
                  <a:lnTo>
                    <a:pt x="4995457" y="2949129"/>
                  </a:lnTo>
                  <a:cubicBezTo>
                    <a:pt x="4995457" y="3069719"/>
                    <a:pt x="4897699" y="3167477"/>
                    <a:pt x="4777109" y="3167477"/>
                  </a:cubicBezTo>
                  <a:lnTo>
                    <a:pt x="218348" y="3167477"/>
                  </a:lnTo>
                  <a:cubicBezTo>
                    <a:pt x="97758" y="3167477"/>
                    <a:pt x="0" y="3069719"/>
                    <a:pt x="0" y="2949129"/>
                  </a:cubicBezTo>
                  <a:lnTo>
                    <a:pt x="0" y="2079973"/>
                  </a:lnTo>
                  <a:lnTo>
                    <a:pt x="0" y="1956661"/>
                  </a:lnTo>
                  <a:lnTo>
                    <a:pt x="0" y="1210816"/>
                  </a:lnTo>
                  <a:lnTo>
                    <a:pt x="0" y="1087505"/>
                  </a:lnTo>
                  <a:lnTo>
                    <a:pt x="0" y="218348"/>
                  </a:lnTo>
                  <a:cubicBezTo>
                    <a:pt x="0" y="97758"/>
                    <a:pt x="97758" y="0"/>
                    <a:pt x="218348" y="0"/>
                  </a:cubicBezTo>
                  <a:close/>
                </a:path>
              </a:pathLst>
            </a:custGeom>
            <a:solidFill>
              <a:schemeClr val="bg1"/>
            </a:solidFill>
            <a:ln w="28575" cap="sq" cmpd="sng">
              <a:solidFill>
                <a:schemeClr val="accent1">
                  <a:shade val="50000"/>
                </a:schemeClr>
              </a:solidFill>
              <a:prstDash val="lgDashDot"/>
            </a:ln>
            <a:effectLst>
              <a:outerShdw blurRad="254000" sx="109000" sy="109000" algn="ctr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1624" y="6440"/>
              <a:ext cx="6170" cy="28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用户表、角色表、客户表、产品表、工艺表、工艺要求表、工艺计划表、工序表。</a:t>
              </a: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1611" y="5017"/>
              <a:ext cx="6185" cy="4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highlight>
                    <a:srgbClr val="C0C0C0"/>
                  </a:highlight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主要表结构</a:t>
              </a:r>
              <a:endParaRPr kumimoji="1" lang="en-US" altLang="zh-CN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highlight>
                  <a:srgbClr val="C0C0C0"/>
                </a:highligh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1135" y="5321300"/>
            <a:ext cx="3620031" cy="2420087"/>
            <a:chOff x="11351" y="5017"/>
            <a:chExt cx="6819" cy="4559"/>
          </a:xfrm>
        </p:grpSpPr>
        <p:sp>
          <p:nvSpPr>
            <p:cNvPr id="27" name="标题 1"/>
            <p:cNvSpPr txBox="1"/>
            <p:nvPr/>
          </p:nvSpPr>
          <p:spPr>
            <a:xfrm>
              <a:off x="11351" y="5252"/>
              <a:ext cx="6819" cy="4324"/>
            </a:xfrm>
            <a:custGeom>
              <a:avLst/>
              <a:gdLst>
                <a:gd name="connsiteX0" fmla="*/ 218348 w 4995457"/>
                <a:gd name="connsiteY0" fmla="*/ 0 h 3167477"/>
                <a:gd name="connsiteX1" fmla="*/ 4777109 w 4995457"/>
                <a:gd name="connsiteY1" fmla="*/ 0 h 3167477"/>
                <a:gd name="connsiteX2" fmla="*/ 4995457 w 4995457"/>
                <a:gd name="connsiteY2" fmla="*/ 218348 h 3167477"/>
                <a:gd name="connsiteX3" fmla="*/ 4995457 w 4995457"/>
                <a:gd name="connsiteY3" fmla="*/ 1087505 h 3167477"/>
                <a:gd name="connsiteX4" fmla="*/ 4995457 w 4995457"/>
                <a:gd name="connsiteY4" fmla="*/ 1210816 h 3167477"/>
                <a:gd name="connsiteX5" fmla="*/ 4995457 w 4995457"/>
                <a:gd name="connsiteY5" fmla="*/ 1956661 h 3167477"/>
                <a:gd name="connsiteX6" fmla="*/ 4995457 w 4995457"/>
                <a:gd name="connsiteY6" fmla="*/ 2079973 h 3167477"/>
                <a:gd name="connsiteX7" fmla="*/ 4995457 w 4995457"/>
                <a:gd name="connsiteY7" fmla="*/ 2949129 h 3167477"/>
                <a:gd name="connsiteX8" fmla="*/ 4777109 w 4995457"/>
                <a:gd name="connsiteY8" fmla="*/ 3167477 h 3167477"/>
                <a:gd name="connsiteX9" fmla="*/ 218348 w 4995457"/>
                <a:gd name="connsiteY9" fmla="*/ 3167477 h 3167477"/>
                <a:gd name="connsiteX10" fmla="*/ 0 w 4995457"/>
                <a:gd name="connsiteY10" fmla="*/ 2949129 h 3167477"/>
                <a:gd name="connsiteX11" fmla="*/ 0 w 4995457"/>
                <a:gd name="connsiteY11" fmla="*/ 2079973 h 3167477"/>
                <a:gd name="connsiteX12" fmla="*/ 0 w 4995457"/>
                <a:gd name="connsiteY12" fmla="*/ 1956661 h 3167477"/>
                <a:gd name="connsiteX13" fmla="*/ 0 w 4995457"/>
                <a:gd name="connsiteY13" fmla="*/ 1210816 h 3167477"/>
                <a:gd name="connsiteX14" fmla="*/ 0 w 4995457"/>
                <a:gd name="connsiteY14" fmla="*/ 1087505 h 3167477"/>
                <a:gd name="connsiteX15" fmla="*/ 0 w 4995457"/>
                <a:gd name="connsiteY15" fmla="*/ 218348 h 3167477"/>
                <a:gd name="connsiteX16" fmla="*/ 218348 w 4995457"/>
                <a:gd name="connsiteY16" fmla="*/ 0 h 3167477"/>
              </a:gdLst>
              <a:ahLst/>
              <a:cxnLst/>
              <a:rect l="l" t="t" r="r" b="b"/>
              <a:pathLst>
                <a:path w="4995457" h="3167477">
                  <a:moveTo>
                    <a:pt x="218348" y="0"/>
                  </a:moveTo>
                  <a:lnTo>
                    <a:pt x="4777109" y="0"/>
                  </a:lnTo>
                  <a:cubicBezTo>
                    <a:pt x="4897699" y="0"/>
                    <a:pt x="4995457" y="97758"/>
                    <a:pt x="4995457" y="218348"/>
                  </a:cubicBezTo>
                  <a:lnTo>
                    <a:pt x="4995457" y="1087505"/>
                  </a:lnTo>
                  <a:lnTo>
                    <a:pt x="4995457" y="1210816"/>
                  </a:lnTo>
                  <a:lnTo>
                    <a:pt x="4995457" y="1956661"/>
                  </a:lnTo>
                  <a:lnTo>
                    <a:pt x="4995457" y="2079973"/>
                  </a:lnTo>
                  <a:lnTo>
                    <a:pt x="4995457" y="2949129"/>
                  </a:lnTo>
                  <a:cubicBezTo>
                    <a:pt x="4995457" y="3069719"/>
                    <a:pt x="4897699" y="3167477"/>
                    <a:pt x="4777109" y="3167477"/>
                  </a:cubicBezTo>
                  <a:lnTo>
                    <a:pt x="218348" y="3167477"/>
                  </a:lnTo>
                  <a:cubicBezTo>
                    <a:pt x="97758" y="3167477"/>
                    <a:pt x="0" y="3069719"/>
                    <a:pt x="0" y="2949129"/>
                  </a:cubicBezTo>
                  <a:lnTo>
                    <a:pt x="0" y="2079973"/>
                  </a:lnTo>
                  <a:lnTo>
                    <a:pt x="0" y="1956661"/>
                  </a:lnTo>
                  <a:lnTo>
                    <a:pt x="0" y="1210816"/>
                  </a:lnTo>
                  <a:lnTo>
                    <a:pt x="0" y="1087505"/>
                  </a:lnTo>
                  <a:lnTo>
                    <a:pt x="0" y="218348"/>
                  </a:lnTo>
                  <a:cubicBezTo>
                    <a:pt x="0" y="97758"/>
                    <a:pt x="97758" y="0"/>
                    <a:pt x="218348" y="0"/>
                  </a:cubicBezTo>
                  <a:close/>
                </a:path>
              </a:pathLst>
            </a:custGeom>
            <a:solidFill>
              <a:schemeClr val="bg1"/>
            </a:solidFill>
            <a:ln w="3175" cap="sq">
              <a:solidFill>
                <a:schemeClr val="accent1"/>
              </a:solidFill>
            </a:ln>
            <a:effectLst>
              <a:outerShdw blurRad="254000" sx="109000" sy="109000" algn="ctr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t"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1624" y="6440"/>
              <a:ext cx="6170" cy="28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l">
                <a:lnSpc>
                  <a:spcPct val="150000"/>
                </a:lnSpc>
              </a:pPr>
              <a:r>
                <a:rPr kumimoji="1" lang="en-US" altLang="zh-CN"/>
                <a:t>{</a:t>
              </a:r>
              <a:r>
                <a:rPr kumimoji="1" lang="zh-CN" altLang="en-US" u="sng"/>
                <a:t>角色编号</a:t>
              </a:r>
              <a:r>
                <a:rPr kumimoji="1" lang="zh-CN" altLang="en-US"/>
                <a:t>，名称，描述</a:t>
              </a:r>
              <a:r>
                <a:rPr kumimoji="1" lang="en-US" altLang="zh-CN"/>
                <a:t>}</a:t>
              </a:r>
              <a:endParaRPr kumimoji="1" lang="en-US" altLang="zh-CN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11611" y="5017"/>
              <a:ext cx="6185" cy="4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>
              <a:noAutofit/>
            </a:bodyPr>
            <a:p>
              <a:pPr algn="l">
                <a:lnSpc>
                  <a:spcPct val="150000"/>
                </a:lnSpc>
              </a:pPr>
              <a:r>
                <a:rPr kumimoji="1" lang="zh-CN" altLang="en-US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角色表</a:t>
              </a:r>
              <a:endParaRPr kumimoji="1" lang="zh-CN" altLang="en-US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91135" y="2368550"/>
            <a:ext cx="3620031" cy="2420087"/>
            <a:chOff x="11351" y="5017"/>
            <a:chExt cx="6819" cy="4559"/>
          </a:xfrm>
        </p:grpSpPr>
        <p:sp>
          <p:nvSpPr>
            <p:cNvPr id="31" name="标题 1"/>
            <p:cNvSpPr txBox="1"/>
            <p:nvPr/>
          </p:nvSpPr>
          <p:spPr>
            <a:xfrm>
              <a:off x="11351" y="5252"/>
              <a:ext cx="6819" cy="4324"/>
            </a:xfrm>
            <a:custGeom>
              <a:avLst/>
              <a:gdLst>
                <a:gd name="connsiteX0" fmla="*/ 218348 w 4995457"/>
                <a:gd name="connsiteY0" fmla="*/ 0 h 3167477"/>
                <a:gd name="connsiteX1" fmla="*/ 4777109 w 4995457"/>
                <a:gd name="connsiteY1" fmla="*/ 0 h 3167477"/>
                <a:gd name="connsiteX2" fmla="*/ 4995457 w 4995457"/>
                <a:gd name="connsiteY2" fmla="*/ 218348 h 3167477"/>
                <a:gd name="connsiteX3" fmla="*/ 4995457 w 4995457"/>
                <a:gd name="connsiteY3" fmla="*/ 1087505 h 3167477"/>
                <a:gd name="connsiteX4" fmla="*/ 4995457 w 4995457"/>
                <a:gd name="connsiteY4" fmla="*/ 1210816 h 3167477"/>
                <a:gd name="connsiteX5" fmla="*/ 4995457 w 4995457"/>
                <a:gd name="connsiteY5" fmla="*/ 1956661 h 3167477"/>
                <a:gd name="connsiteX6" fmla="*/ 4995457 w 4995457"/>
                <a:gd name="connsiteY6" fmla="*/ 2079973 h 3167477"/>
                <a:gd name="connsiteX7" fmla="*/ 4995457 w 4995457"/>
                <a:gd name="connsiteY7" fmla="*/ 2949129 h 3167477"/>
                <a:gd name="connsiteX8" fmla="*/ 4777109 w 4995457"/>
                <a:gd name="connsiteY8" fmla="*/ 3167477 h 3167477"/>
                <a:gd name="connsiteX9" fmla="*/ 218348 w 4995457"/>
                <a:gd name="connsiteY9" fmla="*/ 3167477 h 3167477"/>
                <a:gd name="connsiteX10" fmla="*/ 0 w 4995457"/>
                <a:gd name="connsiteY10" fmla="*/ 2949129 h 3167477"/>
                <a:gd name="connsiteX11" fmla="*/ 0 w 4995457"/>
                <a:gd name="connsiteY11" fmla="*/ 2079973 h 3167477"/>
                <a:gd name="connsiteX12" fmla="*/ 0 w 4995457"/>
                <a:gd name="connsiteY12" fmla="*/ 1956661 h 3167477"/>
                <a:gd name="connsiteX13" fmla="*/ 0 w 4995457"/>
                <a:gd name="connsiteY13" fmla="*/ 1210816 h 3167477"/>
                <a:gd name="connsiteX14" fmla="*/ 0 w 4995457"/>
                <a:gd name="connsiteY14" fmla="*/ 1087505 h 3167477"/>
                <a:gd name="connsiteX15" fmla="*/ 0 w 4995457"/>
                <a:gd name="connsiteY15" fmla="*/ 218348 h 3167477"/>
                <a:gd name="connsiteX16" fmla="*/ 218348 w 4995457"/>
                <a:gd name="connsiteY16" fmla="*/ 0 h 3167477"/>
              </a:gdLst>
              <a:ahLst/>
              <a:cxnLst/>
              <a:rect l="l" t="t" r="r" b="b"/>
              <a:pathLst>
                <a:path w="4995457" h="3167477">
                  <a:moveTo>
                    <a:pt x="218348" y="0"/>
                  </a:moveTo>
                  <a:lnTo>
                    <a:pt x="4777109" y="0"/>
                  </a:lnTo>
                  <a:cubicBezTo>
                    <a:pt x="4897699" y="0"/>
                    <a:pt x="4995457" y="97758"/>
                    <a:pt x="4995457" y="218348"/>
                  </a:cubicBezTo>
                  <a:lnTo>
                    <a:pt x="4995457" y="1087505"/>
                  </a:lnTo>
                  <a:lnTo>
                    <a:pt x="4995457" y="1210816"/>
                  </a:lnTo>
                  <a:lnTo>
                    <a:pt x="4995457" y="1956661"/>
                  </a:lnTo>
                  <a:lnTo>
                    <a:pt x="4995457" y="2079973"/>
                  </a:lnTo>
                  <a:lnTo>
                    <a:pt x="4995457" y="2949129"/>
                  </a:lnTo>
                  <a:cubicBezTo>
                    <a:pt x="4995457" y="3069719"/>
                    <a:pt x="4897699" y="3167477"/>
                    <a:pt x="4777109" y="3167477"/>
                  </a:cubicBezTo>
                  <a:lnTo>
                    <a:pt x="218348" y="3167477"/>
                  </a:lnTo>
                  <a:cubicBezTo>
                    <a:pt x="97758" y="3167477"/>
                    <a:pt x="0" y="3069719"/>
                    <a:pt x="0" y="2949129"/>
                  </a:cubicBezTo>
                  <a:lnTo>
                    <a:pt x="0" y="2079973"/>
                  </a:lnTo>
                  <a:lnTo>
                    <a:pt x="0" y="1956661"/>
                  </a:lnTo>
                  <a:lnTo>
                    <a:pt x="0" y="1210816"/>
                  </a:lnTo>
                  <a:lnTo>
                    <a:pt x="0" y="1087505"/>
                  </a:lnTo>
                  <a:lnTo>
                    <a:pt x="0" y="218348"/>
                  </a:lnTo>
                  <a:cubicBezTo>
                    <a:pt x="0" y="97758"/>
                    <a:pt x="97758" y="0"/>
                    <a:pt x="218348" y="0"/>
                  </a:cubicBezTo>
                  <a:close/>
                </a:path>
              </a:pathLst>
            </a:custGeom>
            <a:solidFill>
              <a:schemeClr val="bg1"/>
            </a:solidFill>
            <a:ln w="3175" cap="sq">
              <a:solidFill>
                <a:schemeClr val="accent1"/>
              </a:solidFill>
            </a:ln>
            <a:effectLst>
              <a:outerShdw blurRad="254000" sx="109000" sy="109000" algn="ctr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11624" y="6440"/>
              <a:ext cx="6170" cy="28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/>
                <a:t>{</a:t>
              </a:r>
              <a:r>
                <a:rPr kumimoji="1" lang="zh-CN" altLang="en-US" u="sng"/>
                <a:t>用户编号</a:t>
              </a:r>
              <a:r>
                <a:rPr kumimoji="1" lang="zh-CN" altLang="en-US"/>
                <a:t>，用户名，密码，角色编号，状态</a:t>
              </a:r>
              <a:r>
                <a:rPr kumimoji="1" lang="en-US" altLang="zh-CN"/>
                <a:t>}</a:t>
              </a:r>
              <a:endParaRPr kumimoji="1" lang="en-US" altLang="zh-CN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11611" y="5017"/>
              <a:ext cx="6185" cy="4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kumimoji="1" lang="zh-CN" altLang="en-US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用户表</a:t>
              </a:r>
              <a:endParaRPr kumimoji="1" lang="zh-CN" altLang="en-US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781810" y="3618865"/>
            <a:ext cx="3620031" cy="2420087"/>
            <a:chOff x="11351" y="5017"/>
            <a:chExt cx="6819" cy="4559"/>
          </a:xfrm>
        </p:grpSpPr>
        <p:sp>
          <p:nvSpPr>
            <p:cNvPr id="35" name="标题 1"/>
            <p:cNvSpPr txBox="1"/>
            <p:nvPr/>
          </p:nvSpPr>
          <p:spPr>
            <a:xfrm>
              <a:off x="11351" y="5252"/>
              <a:ext cx="6819" cy="4324"/>
            </a:xfrm>
            <a:custGeom>
              <a:avLst/>
              <a:gdLst>
                <a:gd name="connsiteX0" fmla="*/ 218348 w 4995457"/>
                <a:gd name="connsiteY0" fmla="*/ 0 h 3167477"/>
                <a:gd name="connsiteX1" fmla="*/ 4777109 w 4995457"/>
                <a:gd name="connsiteY1" fmla="*/ 0 h 3167477"/>
                <a:gd name="connsiteX2" fmla="*/ 4995457 w 4995457"/>
                <a:gd name="connsiteY2" fmla="*/ 218348 h 3167477"/>
                <a:gd name="connsiteX3" fmla="*/ 4995457 w 4995457"/>
                <a:gd name="connsiteY3" fmla="*/ 1087505 h 3167477"/>
                <a:gd name="connsiteX4" fmla="*/ 4995457 w 4995457"/>
                <a:gd name="connsiteY4" fmla="*/ 1210816 h 3167477"/>
                <a:gd name="connsiteX5" fmla="*/ 4995457 w 4995457"/>
                <a:gd name="connsiteY5" fmla="*/ 1956661 h 3167477"/>
                <a:gd name="connsiteX6" fmla="*/ 4995457 w 4995457"/>
                <a:gd name="connsiteY6" fmla="*/ 2079973 h 3167477"/>
                <a:gd name="connsiteX7" fmla="*/ 4995457 w 4995457"/>
                <a:gd name="connsiteY7" fmla="*/ 2949129 h 3167477"/>
                <a:gd name="connsiteX8" fmla="*/ 4777109 w 4995457"/>
                <a:gd name="connsiteY8" fmla="*/ 3167477 h 3167477"/>
                <a:gd name="connsiteX9" fmla="*/ 218348 w 4995457"/>
                <a:gd name="connsiteY9" fmla="*/ 3167477 h 3167477"/>
                <a:gd name="connsiteX10" fmla="*/ 0 w 4995457"/>
                <a:gd name="connsiteY10" fmla="*/ 2949129 h 3167477"/>
                <a:gd name="connsiteX11" fmla="*/ 0 w 4995457"/>
                <a:gd name="connsiteY11" fmla="*/ 2079973 h 3167477"/>
                <a:gd name="connsiteX12" fmla="*/ 0 w 4995457"/>
                <a:gd name="connsiteY12" fmla="*/ 1956661 h 3167477"/>
                <a:gd name="connsiteX13" fmla="*/ 0 w 4995457"/>
                <a:gd name="connsiteY13" fmla="*/ 1210816 h 3167477"/>
                <a:gd name="connsiteX14" fmla="*/ 0 w 4995457"/>
                <a:gd name="connsiteY14" fmla="*/ 1087505 h 3167477"/>
                <a:gd name="connsiteX15" fmla="*/ 0 w 4995457"/>
                <a:gd name="connsiteY15" fmla="*/ 218348 h 3167477"/>
                <a:gd name="connsiteX16" fmla="*/ 218348 w 4995457"/>
                <a:gd name="connsiteY16" fmla="*/ 0 h 3167477"/>
              </a:gdLst>
              <a:ahLst/>
              <a:cxnLst/>
              <a:rect l="l" t="t" r="r" b="b"/>
              <a:pathLst>
                <a:path w="4995457" h="3167477">
                  <a:moveTo>
                    <a:pt x="218348" y="0"/>
                  </a:moveTo>
                  <a:lnTo>
                    <a:pt x="4777109" y="0"/>
                  </a:lnTo>
                  <a:cubicBezTo>
                    <a:pt x="4897699" y="0"/>
                    <a:pt x="4995457" y="97758"/>
                    <a:pt x="4995457" y="218348"/>
                  </a:cubicBezTo>
                  <a:lnTo>
                    <a:pt x="4995457" y="1087505"/>
                  </a:lnTo>
                  <a:lnTo>
                    <a:pt x="4995457" y="1210816"/>
                  </a:lnTo>
                  <a:lnTo>
                    <a:pt x="4995457" y="1956661"/>
                  </a:lnTo>
                  <a:lnTo>
                    <a:pt x="4995457" y="2079973"/>
                  </a:lnTo>
                  <a:lnTo>
                    <a:pt x="4995457" y="2949129"/>
                  </a:lnTo>
                  <a:cubicBezTo>
                    <a:pt x="4995457" y="3069719"/>
                    <a:pt x="4897699" y="3167477"/>
                    <a:pt x="4777109" y="3167477"/>
                  </a:cubicBezTo>
                  <a:lnTo>
                    <a:pt x="218348" y="3167477"/>
                  </a:lnTo>
                  <a:cubicBezTo>
                    <a:pt x="97758" y="3167477"/>
                    <a:pt x="0" y="3069719"/>
                    <a:pt x="0" y="2949129"/>
                  </a:cubicBezTo>
                  <a:lnTo>
                    <a:pt x="0" y="2079973"/>
                  </a:lnTo>
                  <a:lnTo>
                    <a:pt x="0" y="1956661"/>
                  </a:lnTo>
                  <a:lnTo>
                    <a:pt x="0" y="1210816"/>
                  </a:lnTo>
                  <a:lnTo>
                    <a:pt x="0" y="1087505"/>
                  </a:lnTo>
                  <a:lnTo>
                    <a:pt x="0" y="218348"/>
                  </a:lnTo>
                  <a:cubicBezTo>
                    <a:pt x="0" y="97758"/>
                    <a:pt x="97758" y="0"/>
                    <a:pt x="218348" y="0"/>
                  </a:cubicBezTo>
                  <a:close/>
                </a:path>
              </a:pathLst>
            </a:custGeom>
            <a:solidFill>
              <a:schemeClr val="bg1"/>
            </a:solidFill>
            <a:ln w="3175" cap="sq">
              <a:solidFill>
                <a:schemeClr val="accent1"/>
              </a:solidFill>
            </a:ln>
            <a:effectLst>
              <a:outerShdw blurRad="254000" sx="109000" sy="109000" algn="ctr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>
              <a:off x="11624" y="6440"/>
              <a:ext cx="6170" cy="28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/>
                <a:t>{</a:t>
              </a:r>
              <a:r>
                <a:rPr kumimoji="1" lang="zh-CN" altLang="en-US" u="sng"/>
                <a:t>客户编号</a:t>
              </a:r>
              <a:r>
                <a:rPr kumimoji="1" lang="zh-CN" altLang="en-US"/>
                <a:t>，名称，地址，联系方式</a:t>
              </a:r>
              <a:r>
                <a:rPr kumimoji="1" lang="en-US" altLang="zh-CN"/>
                <a:t>}</a:t>
              </a:r>
              <a:endParaRPr kumimoji="1" lang="en-US" altLang="zh-CN"/>
            </a:p>
          </p:txBody>
        </p:sp>
        <p:sp>
          <p:nvSpPr>
            <p:cNvPr id="37" name="标题 1"/>
            <p:cNvSpPr txBox="1"/>
            <p:nvPr/>
          </p:nvSpPr>
          <p:spPr>
            <a:xfrm>
              <a:off x="11611" y="5017"/>
              <a:ext cx="6185" cy="4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kumimoji="1" lang="zh-CN" altLang="en-US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客户</a:t>
              </a:r>
              <a:r>
                <a:rPr kumimoji="1" lang="zh-CN" altLang="en-US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表</a:t>
              </a:r>
              <a:endParaRPr kumimoji="1" lang="zh-CN" altLang="en-US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03420" y="595630"/>
            <a:ext cx="689610" cy="689610"/>
            <a:chOff x="8964" y="4212"/>
            <a:chExt cx="1086" cy="1086"/>
          </a:xfrm>
        </p:grpSpPr>
        <p:sp>
          <p:nvSpPr>
            <p:cNvPr id="7" name="标题 1"/>
            <p:cNvSpPr txBox="1"/>
            <p:nvPr/>
          </p:nvSpPr>
          <p:spPr>
            <a:xfrm>
              <a:off x="8964" y="4212"/>
              <a:ext cx="1087" cy="1087"/>
            </a:xfrm>
            <a:prstGeom prst="roundRect">
              <a:avLst>
                <a:gd name="adj" fmla="val 15278"/>
              </a:avLst>
            </a:prstGeom>
            <a:solidFill>
              <a:schemeClr val="bg1"/>
            </a:solidFill>
            <a:ln w="3175" cap="sq">
              <a:solidFill>
                <a:schemeClr val="accent1"/>
              </a:solidFill>
            </a:ln>
            <a:effectLst>
              <a:outerShdw blurRad="254000" sx="109000" sy="109000" algn="ctr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9083" y="4332"/>
              <a:ext cx="848" cy="848"/>
            </a:xfrm>
            <a:prstGeom prst="ellipse">
              <a:avLst/>
            </a:prstGeom>
            <a:solidFill>
              <a:schemeClr val="accent1">
                <a:alpha val="15000"/>
              </a:schemeClr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9260" y="4517"/>
              <a:ext cx="494" cy="478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051810" y="4888865"/>
            <a:ext cx="3620031" cy="2420087"/>
            <a:chOff x="11351" y="5017"/>
            <a:chExt cx="6819" cy="4559"/>
          </a:xfrm>
        </p:grpSpPr>
        <p:sp>
          <p:nvSpPr>
            <p:cNvPr id="40" name="标题 1"/>
            <p:cNvSpPr txBox="1"/>
            <p:nvPr/>
          </p:nvSpPr>
          <p:spPr>
            <a:xfrm>
              <a:off x="11351" y="5252"/>
              <a:ext cx="6819" cy="4324"/>
            </a:xfrm>
            <a:custGeom>
              <a:avLst/>
              <a:gdLst>
                <a:gd name="connsiteX0" fmla="*/ 218348 w 4995457"/>
                <a:gd name="connsiteY0" fmla="*/ 0 h 3167477"/>
                <a:gd name="connsiteX1" fmla="*/ 4777109 w 4995457"/>
                <a:gd name="connsiteY1" fmla="*/ 0 h 3167477"/>
                <a:gd name="connsiteX2" fmla="*/ 4995457 w 4995457"/>
                <a:gd name="connsiteY2" fmla="*/ 218348 h 3167477"/>
                <a:gd name="connsiteX3" fmla="*/ 4995457 w 4995457"/>
                <a:gd name="connsiteY3" fmla="*/ 1087505 h 3167477"/>
                <a:gd name="connsiteX4" fmla="*/ 4995457 w 4995457"/>
                <a:gd name="connsiteY4" fmla="*/ 1210816 h 3167477"/>
                <a:gd name="connsiteX5" fmla="*/ 4995457 w 4995457"/>
                <a:gd name="connsiteY5" fmla="*/ 1956661 h 3167477"/>
                <a:gd name="connsiteX6" fmla="*/ 4995457 w 4995457"/>
                <a:gd name="connsiteY6" fmla="*/ 2079973 h 3167477"/>
                <a:gd name="connsiteX7" fmla="*/ 4995457 w 4995457"/>
                <a:gd name="connsiteY7" fmla="*/ 2949129 h 3167477"/>
                <a:gd name="connsiteX8" fmla="*/ 4777109 w 4995457"/>
                <a:gd name="connsiteY8" fmla="*/ 3167477 h 3167477"/>
                <a:gd name="connsiteX9" fmla="*/ 218348 w 4995457"/>
                <a:gd name="connsiteY9" fmla="*/ 3167477 h 3167477"/>
                <a:gd name="connsiteX10" fmla="*/ 0 w 4995457"/>
                <a:gd name="connsiteY10" fmla="*/ 2949129 h 3167477"/>
                <a:gd name="connsiteX11" fmla="*/ 0 w 4995457"/>
                <a:gd name="connsiteY11" fmla="*/ 2079973 h 3167477"/>
                <a:gd name="connsiteX12" fmla="*/ 0 w 4995457"/>
                <a:gd name="connsiteY12" fmla="*/ 1956661 h 3167477"/>
                <a:gd name="connsiteX13" fmla="*/ 0 w 4995457"/>
                <a:gd name="connsiteY13" fmla="*/ 1210816 h 3167477"/>
                <a:gd name="connsiteX14" fmla="*/ 0 w 4995457"/>
                <a:gd name="connsiteY14" fmla="*/ 1087505 h 3167477"/>
                <a:gd name="connsiteX15" fmla="*/ 0 w 4995457"/>
                <a:gd name="connsiteY15" fmla="*/ 218348 h 3167477"/>
                <a:gd name="connsiteX16" fmla="*/ 218348 w 4995457"/>
                <a:gd name="connsiteY16" fmla="*/ 0 h 3167477"/>
              </a:gdLst>
              <a:ahLst/>
              <a:cxnLst/>
              <a:rect l="l" t="t" r="r" b="b"/>
              <a:pathLst>
                <a:path w="4995457" h="3167477">
                  <a:moveTo>
                    <a:pt x="218348" y="0"/>
                  </a:moveTo>
                  <a:lnTo>
                    <a:pt x="4777109" y="0"/>
                  </a:lnTo>
                  <a:cubicBezTo>
                    <a:pt x="4897699" y="0"/>
                    <a:pt x="4995457" y="97758"/>
                    <a:pt x="4995457" y="218348"/>
                  </a:cubicBezTo>
                  <a:lnTo>
                    <a:pt x="4995457" y="1087505"/>
                  </a:lnTo>
                  <a:lnTo>
                    <a:pt x="4995457" y="1210816"/>
                  </a:lnTo>
                  <a:lnTo>
                    <a:pt x="4995457" y="1956661"/>
                  </a:lnTo>
                  <a:lnTo>
                    <a:pt x="4995457" y="2079973"/>
                  </a:lnTo>
                  <a:lnTo>
                    <a:pt x="4995457" y="2949129"/>
                  </a:lnTo>
                  <a:cubicBezTo>
                    <a:pt x="4995457" y="3069719"/>
                    <a:pt x="4897699" y="3167477"/>
                    <a:pt x="4777109" y="3167477"/>
                  </a:cubicBezTo>
                  <a:lnTo>
                    <a:pt x="218348" y="3167477"/>
                  </a:lnTo>
                  <a:cubicBezTo>
                    <a:pt x="97758" y="3167477"/>
                    <a:pt x="0" y="3069719"/>
                    <a:pt x="0" y="2949129"/>
                  </a:cubicBezTo>
                  <a:lnTo>
                    <a:pt x="0" y="2079973"/>
                  </a:lnTo>
                  <a:lnTo>
                    <a:pt x="0" y="1956661"/>
                  </a:lnTo>
                  <a:lnTo>
                    <a:pt x="0" y="1210816"/>
                  </a:lnTo>
                  <a:lnTo>
                    <a:pt x="0" y="1087505"/>
                  </a:lnTo>
                  <a:lnTo>
                    <a:pt x="0" y="218348"/>
                  </a:lnTo>
                  <a:cubicBezTo>
                    <a:pt x="0" y="97758"/>
                    <a:pt x="97758" y="0"/>
                    <a:pt x="218348" y="0"/>
                  </a:cubicBezTo>
                  <a:close/>
                </a:path>
              </a:pathLst>
            </a:custGeom>
            <a:solidFill>
              <a:schemeClr val="bg1"/>
            </a:solidFill>
            <a:ln w="3175" cap="sq">
              <a:solidFill>
                <a:schemeClr val="accent1"/>
              </a:solidFill>
            </a:ln>
            <a:effectLst>
              <a:outerShdw blurRad="254000" sx="109000" sy="109000" algn="ctr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t"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1624" y="6440"/>
              <a:ext cx="6170" cy="28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l">
                <a:lnSpc>
                  <a:spcPct val="150000"/>
                </a:lnSpc>
              </a:pPr>
              <a:r>
                <a:rPr kumimoji="1" lang="en-US" altLang="zh-CN"/>
                <a:t>{</a:t>
              </a:r>
              <a:r>
                <a:rPr kumimoji="1" lang="zh-CN" altLang="en-US" u="sng"/>
                <a:t>产品编号</a:t>
              </a:r>
              <a:r>
                <a:rPr kumimoji="1" lang="zh-CN" altLang="en-US"/>
                <a:t>，名称，类型，状态，描述</a:t>
              </a:r>
              <a:r>
                <a:rPr kumimoji="1" lang="en-US" altLang="zh-CN"/>
                <a:t>}</a:t>
              </a:r>
              <a:endParaRPr kumimoji="1" lang="en-US" altLang="zh-CN"/>
            </a:p>
          </p:txBody>
        </p:sp>
        <p:sp>
          <p:nvSpPr>
            <p:cNvPr id="42" name="标题 1"/>
            <p:cNvSpPr txBox="1"/>
            <p:nvPr/>
          </p:nvSpPr>
          <p:spPr>
            <a:xfrm>
              <a:off x="11611" y="5017"/>
              <a:ext cx="6185" cy="4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>
              <a:noAutofit/>
            </a:bodyPr>
            <a:p>
              <a:pPr algn="l">
                <a:lnSpc>
                  <a:spcPct val="150000"/>
                </a:lnSpc>
              </a:pPr>
              <a:r>
                <a:rPr kumimoji="1" lang="zh-CN" altLang="en-US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产品</a:t>
              </a:r>
              <a:r>
                <a:rPr kumimoji="1" lang="zh-CN" altLang="en-US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表</a:t>
              </a:r>
              <a:endParaRPr kumimoji="1" lang="zh-CN" altLang="en-US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410200" y="339725"/>
            <a:ext cx="3620031" cy="2420087"/>
            <a:chOff x="11351" y="5017"/>
            <a:chExt cx="6819" cy="4559"/>
          </a:xfrm>
        </p:grpSpPr>
        <p:sp>
          <p:nvSpPr>
            <p:cNvPr id="44" name="标题 1"/>
            <p:cNvSpPr txBox="1"/>
            <p:nvPr/>
          </p:nvSpPr>
          <p:spPr>
            <a:xfrm>
              <a:off x="11351" y="5252"/>
              <a:ext cx="6819" cy="4324"/>
            </a:xfrm>
            <a:custGeom>
              <a:avLst/>
              <a:gdLst>
                <a:gd name="connsiteX0" fmla="*/ 218348 w 4995457"/>
                <a:gd name="connsiteY0" fmla="*/ 0 h 3167477"/>
                <a:gd name="connsiteX1" fmla="*/ 4777109 w 4995457"/>
                <a:gd name="connsiteY1" fmla="*/ 0 h 3167477"/>
                <a:gd name="connsiteX2" fmla="*/ 4995457 w 4995457"/>
                <a:gd name="connsiteY2" fmla="*/ 218348 h 3167477"/>
                <a:gd name="connsiteX3" fmla="*/ 4995457 w 4995457"/>
                <a:gd name="connsiteY3" fmla="*/ 1087505 h 3167477"/>
                <a:gd name="connsiteX4" fmla="*/ 4995457 w 4995457"/>
                <a:gd name="connsiteY4" fmla="*/ 1210816 h 3167477"/>
                <a:gd name="connsiteX5" fmla="*/ 4995457 w 4995457"/>
                <a:gd name="connsiteY5" fmla="*/ 1956661 h 3167477"/>
                <a:gd name="connsiteX6" fmla="*/ 4995457 w 4995457"/>
                <a:gd name="connsiteY6" fmla="*/ 2079973 h 3167477"/>
                <a:gd name="connsiteX7" fmla="*/ 4995457 w 4995457"/>
                <a:gd name="connsiteY7" fmla="*/ 2949129 h 3167477"/>
                <a:gd name="connsiteX8" fmla="*/ 4777109 w 4995457"/>
                <a:gd name="connsiteY8" fmla="*/ 3167477 h 3167477"/>
                <a:gd name="connsiteX9" fmla="*/ 218348 w 4995457"/>
                <a:gd name="connsiteY9" fmla="*/ 3167477 h 3167477"/>
                <a:gd name="connsiteX10" fmla="*/ 0 w 4995457"/>
                <a:gd name="connsiteY10" fmla="*/ 2949129 h 3167477"/>
                <a:gd name="connsiteX11" fmla="*/ 0 w 4995457"/>
                <a:gd name="connsiteY11" fmla="*/ 2079973 h 3167477"/>
                <a:gd name="connsiteX12" fmla="*/ 0 w 4995457"/>
                <a:gd name="connsiteY12" fmla="*/ 1956661 h 3167477"/>
                <a:gd name="connsiteX13" fmla="*/ 0 w 4995457"/>
                <a:gd name="connsiteY13" fmla="*/ 1210816 h 3167477"/>
                <a:gd name="connsiteX14" fmla="*/ 0 w 4995457"/>
                <a:gd name="connsiteY14" fmla="*/ 1087505 h 3167477"/>
                <a:gd name="connsiteX15" fmla="*/ 0 w 4995457"/>
                <a:gd name="connsiteY15" fmla="*/ 218348 h 3167477"/>
                <a:gd name="connsiteX16" fmla="*/ 218348 w 4995457"/>
                <a:gd name="connsiteY16" fmla="*/ 0 h 3167477"/>
              </a:gdLst>
              <a:ahLst/>
              <a:cxnLst/>
              <a:rect l="l" t="t" r="r" b="b"/>
              <a:pathLst>
                <a:path w="4995457" h="3167477">
                  <a:moveTo>
                    <a:pt x="218348" y="0"/>
                  </a:moveTo>
                  <a:lnTo>
                    <a:pt x="4777109" y="0"/>
                  </a:lnTo>
                  <a:cubicBezTo>
                    <a:pt x="4897699" y="0"/>
                    <a:pt x="4995457" y="97758"/>
                    <a:pt x="4995457" y="218348"/>
                  </a:cubicBezTo>
                  <a:lnTo>
                    <a:pt x="4995457" y="1087505"/>
                  </a:lnTo>
                  <a:lnTo>
                    <a:pt x="4995457" y="1210816"/>
                  </a:lnTo>
                  <a:lnTo>
                    <a:pt x="4995457" y="1956661"/>
                  </a:lnTo>
                  <a:lnTo>
                    <a:pt x="4995457" y="2079973"/>
                  </a:lnTo>
                  <a:lnTo>
                    <a:pt x="4995457" y="2949129"/>
                  </a:lnTo>
                  <a:cubicBezTo>
                    <a:pt x="4995457" y="3069719"/>
                    <a:pt x="4897699" y="3167477"/>
                    <a:pt x="4777109" y="3167477"/>
                  </a:cubicBezTo>
                  <a:lnTo>
                    <a:pt x="218348" y="3167477"/>
                  </a:lnTo>
                  <a:cubicBezTo>
                    <a:pt x="97758" y="3167477"/>
                    <a:pt x="0" y="3069719"/>
                    <a:pt x="0" y="2949129"/>
                  </a:cubicBezTo>
                  <a:lnTo>
                    <a:pt x="0" y="2079973"/>
                  </a:lnTo>
                  <a:lnTo>
                    <a:pt x="0" y="1956661"/>
                  </a:lnTo>
                  <a:lnTo>
                    <a:pt x="0" y="1210816"/>
                  </a:lnTo>
                  <a:lnTo>
                    <a:pt x="0" y="1087505"/>
                  </a:lnTo>
                  <a:lnTo>
                    <a:pt x="0" y="218348"/>
                  </a:lnTo>
                  <a:cubicBezTo>
                    <a:pt x="0" y="97758"/>
                    <a:pt x="97758" y="0"/>
                    <a:pt x="218348" y="0"/>
                  </a:cubicBezTo>
                  <a:close/>
                </a:path>
              </a:pathLst>
            </a:custGeom>
            <a:solidFill>
              <a:schemeClr val="bg1"/>
            </a:solidFill>
            <a:ln w="3175" cap="sq">
              <a:solidFill>
                <a:schemeClr val="accent1"/>
              </a:solidFill>
            </a:ln>
            <a:effectLst>
              <a:outerShdw blurRad="254000" sx="109000" sy="109000" algn="ctr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t"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5" name="标题 1"/>
            <p:cNvSpPr txBox="1"/>
            <p:nvPr/>
          </p:nvSpPr>
          <p:spPr>
            <a:xfrm>
              <a:off x="11624" y="6440"/>
              <a:ext cx="6170" cy="28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p>
              <a:pPr algn="l">
                <a:lnSpc>
                  <a:spcPct val="150000"/>
                </a:lnSpc>
              </a:pPr>
              <a:r>
                <a:rPr kumimoji="1" lang="en-US" altLang="zh-CN"/>
                <a:t>{</a:t>
              </a:r>
              <a:r>
                <a:rPr kumimoji="1" lang="zh-CN" altLang="en-US" u="sng"/>
                <a:t>工艺编号</a:t>
              </a:r>
              <a:r>
                <a:rPr kumimoji="1" lang="zh-CN" altLang="en-US"/>
                <a:t>，名称，能力数据，外协价格</a:t>
              </a:r>
              <a:r>
                <a:rPr kumimoji="1" lang="en-US" altLang="zh-CN"/>
                <a:t>}</a:t>
              </a:r>
              <a:endParaRPr kumimoji="1" lang="en-US" altLang="zh-CN"/>
            </a:p>
          </p:txBody>
        </p:sp>
        <p:sp>
          <p:nvSpPr>
            <p:cNvPr id="46" name="标题 1"/>
            <p:cNvSpPr txBox="1"/>
            <p:nvPr/>
          </p:nvSpPr>
          <p:spPr>
            <a:xfrm>
              <a:off x="11611" y="5017"/>
              <a:ext cx="6185" cy="4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>
              <a:noAutofit/>
            </a:bodyPr>
            <a:p>
              <a:pPr algn="l">
                <a:lnSpc>
                  <a:spcPct val="150000"/>
                </a:lnSpc>
              </a:pPr>
              <a:r>
                <a:rPr kumimoji="1" lang="zh-CN" altLang="en-US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工艺表</a:t>
              </a:r>
              <a:endParaRPr kumimoji="1" lang="zh-CN" altLang="en-US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384290" y="1515110"/>
            <a:ext cx="3620031" cy="2420087"/>
            <a:chOff x="11351" y="5017"/>
            <a:chExt cx="6819" cy="4559"/>
          </a:xfrm>
        </p:grpSpPr>
        <p:sp>
          <p:nvSpPr>
            <p:cNvPr id="48" name="标题 1"/>
            <p:cNvSpPr txBox="1"/>
            <p:nvPr/>
          </p:nvSpPr>
          <p:spPr>
            <a:xfrm>
              <a:off x="11351" y="5252"/>
              <a:ext cx="6819" cy="4324"/>
            </a:xfrm>
            <a:custGeom>
              <a:avLst/>
              <a:gdLst>
                <a:gd name="connsiteX0" fmla="*/ 218348 w 4995457"/>
                <a:gd name="connsiteY0" fmla="*/ 0 h 3167477"/>
                <a:gd name="connsiteX1" fmla="*/ 4777109 w 4995457"/>
                <a:gd name="connsiteY1" fmla="*/ 0 h 3167477"/>
                <a:gd name="connsiteX2" fmla="*/ 4995457 w 4995457"/>
                <a:gd name="connsiteY2" fmla="*/ 218348 h 3167477"/>
                <a:gd name="connsiteX3" fmla="*/ 4995457 w 4995457"/>
                <a:gd name="connsiteY3" fmla="*/ 1087505 h 3167477"/>
                <a:gd name="connsiteX4" fmla="*/ 4995457 w 4995457"/>
                <a:gd name="connsiteY4" fmla="*/ 1210816 h 3167477"/>
                <a:gd name="connsiteX5" fmla="*/ 4995457 w 4995457"/>
                <a:gd name="connsiteY5" fmla="*/ 1956661 h 3167477"/>
                <a:gd name="connsiteX6" fmla="*/ 4995457 w 4995457"/>
                <a:gd name="connsiteY6" fmla="*/ 2079973 h 3167477"/>
                <a:gd name="connsiteX7" fmla="*/ 4995457 w 4995457"/>
                <a:gd name="connsiteY7" fmla="*/ 2949129 h 3167477"/>
                <a:gd name="connsiteX8" fmla="*/ 4777109 w 4995457"/>
                <a:gd name="connsiteY8" fmla="*/ 3167477 h 3167477"/>
                <a:gd name="connsiteX9" fmla="*/ 218348 w 4995457"/>
                <a:gd name="connsiteY9" fmla="*/ 3167477 h 3167477"/>
                <a:gd name="connsiteX10" fmla="*/ 0 w 4995457"/>
                <a:gd name="connsiteY10" fmla="*/ 2949129 h 3167477"/>
                <a:gd name="connsiteX11" fmla="*/ 0 w 4995457"/>
                <a:gd name="connsiteY11" fmla="*/ 2079973 h 3167477"/>
                <a:gd name="connsiteX12" fmla="*/ 0 w 4995457"/>
                <a:gd name="connsiteY12" fmla="*/ 1956661 h 3167477"/>
                <a:gd name="connsiteX13" fmla="*/ 0 w 4995457"/>
                <a:gd name="connsiteY13" fmla="*/ 1210816 h 3167477"/>
                <a:gd name="connsiteX14" fmla="*/ 0 w 4995457"/>
                <a:gd name="connsiteY14" fmla="*/ 1087505 h 3167477"/>
                <a:gd name="connsiteX15" fmla="*/ 0 w 4995457"/>
                <a:gd name="connsiteY15" fmla="*/ 218348 h 3167477"/>
                <a:gd name="connsiteX16" fmla="*/ 218348 w 4995457"/>
                <a:gd name="connsiteY16" fmla="*/ 0 h 3167477"/>
              </a:gdLst>
              <a:ahLst/>
              <a:cxnLst/>
              <a:rect l="l" t="t" r="r" b="b"/>
              <a:pathLst>
                <a:path w="4995457" h="3167477">
                  <a:moveTo>
                    <a:pt x="218348" y="0"/>
                  </a:moveTo>
                  <a:lnTo>
                    <a:pt x="4777109" y="0"/>
                  </a:lnTo>
                  <a:cubicBezTo>
                    <a:pt x="4897699" y="0"/>
                    <a:pt x="4995457" y="97758"/>
                    <a:pt x="4995457" y="218348"/>
                  </a:cubicBezTo>
                  <a:lnTo>
                    <a:pt x="4995457" y="1087505"/>
                  </a:lnTo>
                  <a:lnTo>
                    <a:pt x="4995457" y="1210816"/>
                  </a:lnTo>
                  <a:lnTo>
                    <a:pt x="4995457" y="1956661"/>
                  </a:lnTo>
                  <a:lnTo>
                    <a:pt x="4995457" y="2079973"/>
                  </a:lnTo>
                  <a:lnTo>
                    <a:pt x="4995457" y="2949129"/>
                  </a:lnTo>
                  <a:cubicBezTo>
                    <a:pt x="4995457" y="3069719"/>
                    <a:pt x="4897699" y="3167477"/>
                    <a:pt x="4777109" y="3167477"/>
                  </a:cubicBezTo>
                  <a:lnTo>
                    <a:pt x="218348" y="3167477"/>
                  </a:lnTo>
                  <a:cubicBezTo>
                    <a:pt x="97758" y="3167477"/>
                    <a:pt x="0" y="3069719"/>
                    <a:pt x="0" y="2949129"/>
                  </a:cubicBezTo>
                  <a:lnTo>
                    <a:pt x="0" y="2079973"/>
                  </a:lnTo>
                  <a:lnTo>
                    <a:pt x="0" y="1956661"/>
                  </a:lnTo>
                  <a:lnTo>
                    <a:pt x="0" y="1210816"/>
                  </a:lnTo>
                  <a:lnTo>
                    <a:pt x="0" y="1087505"/>
                  </a:lnTo>
                  <a:lnTo>
                    <a:pt x="0" y="218348"/>
                  </a:lnTo>
                  <a:cubicBezTo>
                    <a:pt x="0" y="97758"/>
                    <a:pt x="97758" y="0"/>
                    <a:pt x="218348" y="0"/>
                  </a:cubicBezTo>
                  <a:close/>
                </a:path>
              </a:pathLst>
            </a:custGeom>
            <a:solidFill>
              <a:schemeClr val="bg1"/>
            </a:solidFill>
            <a:ln w="3175" cap="sq">
              <a:solidFill>
                <a:schemeClr val="accent1"/>
              </a:solidFill>
            </a:ln>
            <a:effectLst>
              <a:outerShdw blurRad="254000" sx="109000" sy="109000" algn="ctr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9" name="标题 1"/>
            <p:cNvSpPr txBox="1"/>
            <p:nvPr/>
          </p:nvSpPr>
          <p:spPr>
            <a:xfrm>
              <a:off x="11624" y="6440"/>
              <a:ext cx="6170" cy="28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/>
                <a:t>{</a:t>
              </a:r>
              <a:r>
                <a:rPr kumimoji="1" lang="zh-CN" altLang="en-US" u="sng"/>
                <a:t>工艺要求编号</a:t>
              </a:r>
              <a:r>
                <a:rPr kumimoji="1" lang="zh-CN" altLang="en-US"/>
                <a:t>，要求内容，工艺编号</a:t>
              </a:r>
              <a:r>
                <a:rPr kumimoji="1" lang="en-US" altLang="zh-CN"/>
                <a:t>}</a:t>
              </a:r>
              <a:endParaRPr kumimoji="1" lang="en-US" altLang="zh-CN"/>
            </a:p>
          </p:txBody>
        </p:sp>
        <p:sp>
          <p:nvSpPr>
            <p:cNvPr id="50" name="标题 1"/>
            <p:cNvSpPr txBox="1"/>
            <p:nvPr/>
          </p:nvSpPr>
          <p:spPr>
            <a:xfrm>
              <a:off x="11611" y="5017"/>
              <a:ext cx="6185" cy="4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kumimoji="1" lang="zh-CN" altLang="en-US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工艺要求表</a:t>
              </a:r>
              <a:endParaRPr kumimoji="1" lang="zh-CN" altLang="en-US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176135" y="2752725"/>
            <a:ext cx="3620031" cy="2420087"/>
            <a:chOff x="11351" y="5017"/>
            <a:chExt cx="6819" cy="4559"/>
          </a:xfrm>
        </p:grpSpPr>
        <p:sp>
          <p:nvSpPr>
            <p:cNvPr id="52" name="标题 1"/>
            <p:cNvSpPr txBox="1"/>
            <p:nvPr/>
          </p:nvSpPr>
          <p:spPr>
            <a:xfrm>
              <a:off x="11351" y="5252"/>
              <a:ext cx="6819" cy="4324"/>
            </a:xfrm>
            <a:custGeom>
              <a:avLst/>
              <a:gdLst>
                <a:gd name="connsiteX0" fmla="*/ 218348 w 4995457"/>
                <a:gd name="connsiteY0" fmla="*/ 0 h 3167477"/>
                <a:gd name="connsiteX1" fmla="*/ 4777109 w 4995457"/>
                <a:gd name="connsiteY1" fmla="*/ 0 h 3167477"/>
                <a:gd name="connsiteX2" fmla="*/ 4995457 w 4995457"/>
                <a:gd name="connsiteY2" fmla="*/ 218348 h 3167477"/>
                <a:gd name="connsiteX3" fmla="*/ 4995457 w 4995457"/>
                <a:gd name="connsiteY3" fmla="*/ 1087505 h 3167477"/>
                <a:gd name="connsiteX4" fmla="*/ 4995457 w 4995457"/>
                <a:gd name="connsiteY4" fmla="*/ 1210816 h 3167477"/>
                <a:gd name="connsiteX5" fmla="*/ 4995457 w 4995457"/>
                <a:gd name="connsiteY5" fmla="*/ 1956661 h 3167477"/>
                <a:gd name="connsiteX6" fmla="*/ 4995457 w 4995457"/>
                <a:gd name="connsiteY6" fmla="*/ 2079973 h 3167477"/>
                <a:gd name="connsiteX7" fmla="*/ 4995457 w 4995457"/>
                <a:gd name="connsiteY7" fmla="*/ 2949129 h 3167477"/>
                <a:gd name="connsiteX8" fmla="*/ 4777109 w 4995457"/>
                <a:gd name="connsiteY8" fmla="*/ 3167477 h 3167477"/>
                <a:gd name="connsiteX9" fmla="*/ 218348 w 4995457"/>
                <a:gd name="connsiteY9" fmla="*/ 3167477 h 3167477"/>
                <a:gd name="connsiteX10" fmla="*/ 0 w 4995457"/>
                <a:gd name="connsiteY10" fmla="*/ 2949129 h 3167477"/>
                <a:gd name="connsiteX11" fmla="*/ 0 w 4995457"/>
                <a:gd name="connsiteY11" fmla="*/ 2079973 h 3167477"/>
                <a:gd name="connsiteX12" fmla="*/ 0 w 4995457"/>
                <a:gd name="connsiteY12" fmla="*/ 1956661 h 3167477"/>
                <a:gd name="connsiteX13" fmla="*/ 0 w 4995457"/>
                <a:gd name="connsiteY13" fmla="*/ 1210816 h 3167477"/>
                <a:gd name="connsiteX14" fmla="*/ 0 w 4995457"/>
                <a:gd name="connsiteY14" fmla="*/ 1087505 h 3167477"/>
                <a:gd name="connsiteX15" fmla="*/ 0 w 4995457"/>
                <a:gd name="connsiteY15" fmla="*/ 218348 h 3167477"/>
                <a:gd name="connsiteX16" fmla="*/ 218348 w 4995457"/>
                <a:gd name="connsiteY16" fmla="*/ 0 h 3167477"/>
              </a:gdLst>
              <a:ahLst/>
              <a:cxnLst/>
              <a:rect l="l" t="t" r="r" b="b"/>
              <a:pathLst>
                <a:path w="4995457" h="3167477">
                  <a:moveTo>
                    <a:pt x="218348" y="0"/>
                  </a:moveTo>
                  <a:lnTo>
                    <a:pt x="4777109" y="0"/>
                  </a:lnTo>
                  <a:cubicBezTo>
                    <a:pt x="4897699" y="0"/>
                    <a:pt x="4995457" y="97758"/>
                    <a:pt x="4995457" y="218348"/>
                  </a:cubicBezTo>
                  <a:lnTo>
                    <a:pt x="4995457" y="1087505"/>
                  </a:lnTo>
                  <a:lnTo>
                    <a:pt x="4995457" y="1210816"/>
                  </a:lnTo>
                  <a:lnTo>
                    <a:pt x="4995457" y="1956661"/>
                  </a:lnTo>
                  <a:lnTo>
                    <a:pt x="4995457" y="2079973"/>
                  </a:lnTo>
                  <a:lnTo>
                    <a:pt x="4995457" y="2949129"/>
                  </a:lnTo>
                  <a:cubicBezTo>
                    <a:pt x="4995457" y="3069719"/>
                    <a:pt x="4897699" y="3167477"/>
                    <a:pt x="4777109" y="3167477"/>
                  </a:cubicBezTo>
                  <a:lnTo>
                    <a:pt x="218348" y="3167477"/>
                  </a:lnTo>
                  <a:cubicBezTo>
                    <a:pt x="97758" y="3167477"/>
                    <a:pt x="0" y="3069719"/>
                    <a:pt x="0" y="2949129"/>
                  </a:cubicBezTo>
                  <a:lnTo>
                    <a:pt x="0" y="2079973"/>
                  </a:lnTo>
                  <a:lnTo>
                    <a:pt x="0" y="1956661"/>
                  </a:lnTo>
                  <a:lnTo>
                    <a:pt x="0" y="1210816"/>
                  </a:lnTo>
                  <a:lnTo>
                    <a:pt x="0" y="1087505"/>
                  </a:lnTo>
                  <a:lnTo>
                    <a:pt x="0" y="218348"/>
                  </a:lnTo>
                  <a:cubicBezTo>
                    <a:pt x="0" y="97758"/>
                    <a:pt x="97758" y="0"/>
                    <a:pt x="218348" y="0"/>
                  </a:cubicBezTo>
                  <a:close/>
                </a:path>
              </a:pathLst>
            </a:custGeom>
            <a:solidFill>
              <a:schemeClr val="bg1"/>
            </a:solidFill>
            <a:ln w="3175" cap="sq">
              <a:solidFill>
                <a:schemeClr val="accent1"/>
              </a:solidFill>
            </a:ln>
            <a:effectLst>
              <a:outerShdw blurRad="254000" sx="109000" sy="109000" algn="ctr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3" name="标题 1"/>
            <p:cNvSpPr txBox="1"/>
            <p:nvPr/>
          </p:nvSpPr>
          <p:spPr>
            <a:xfrm>
              <a:off x="11624" y="6440"/>
              <a:ext cx="6170" cy="28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/>
                <a:t>{</a:t>
              </a:r>
              <a:r>
                <a:rPr kumimoji="1" lang="zh-CN" altLang="en-US" u="sng"/>
                <a:t>工艺计划编号</a:t>
              </a:r>
              <a:r>
                <a:rPr kumimoji="1" lang="zh-CN" altLang="en-US"/>
                <a:t>，工艺编号，批次数量</a:t>
              </a:r>
              <a:r>
                <a:rPr kumimoji="1" lang="en-US" altLang="zh-CN"/>
                <a:t>}</a:t>
              </a:r>
              <a:endParaRPr kumimoji="1" lang="en-US" altLang="zh-CN"/>
            </a:p>
          </p:txBody>
        </p:sp>
        <p:sp>
          <p:nvSpPr>
            <p:cNvPr id="54" name="标题 1"/>
            <p:cNvSpPr txBox="1"/>
            <p:nvPr/>
          </p:nvSpPr>
          <p:spPr>
            <a:xfrm>
              <a:off x="11611" y="5017"/>
              <a:ext cx="6185" cy="4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kumimoji="1" lang="zh-CN" altLang="en-US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工艺计划表</a:t>
              </a:r>
              <a:endParaRPr kumimoji="1" lang="zh-CN" altLang="en-US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040370" y="4024630"/>
            <a:ext cx="3620031" cy="2420087"/>
            <a:chOff x="11351" y="5017"/>
            <a:chExt cx="6819" cy="4559"/>
          </a:xfrm>
        </p:grpSpPr>
        <p:sp>
          <p:nvSpPr>
            <p:cNvPr id="56" name="标题 1"/>
            <p:cNvSpPr txBox="1"/>
            <p:nvPr/>
          </p:nvSpPr>
          <p:spPr>
            <a:xfrm>
              <a:off x="11351" y="5252"/>
              <a:ext cx="6819" cy="4324"/>
            </a:xfrm>
            <a:custGeom>
              <a:avLst/>
              <a:gdLst>
                <a:gd name="connsiteX0" fmla="*/ 218348 w 4995457"/>
                <a:gd name="connsiteY0" fmla="*/ 0 h 3167477"/>
                <a:gd name="connsiteX1" fmla="*/ 4777109 w 4995457"/>
                <a:gd name="connsiteY1" fmla="*/ 0 h 3167477"/>
                <a:gd name="connsiteX2" fmla="*/ 4995457 w 4995457"/>
                <a:gd name="connsiteY2" fmla="*/ 218348 h 3167477"/>
                <a:gd name="connsiteX3" fmla="*/ 4995457 w 4995457"/>
                <a:gd name="connsiteY3" fmla="*/ 1087505 h 3167477"/>
                <a:gd name="connsiteX4" fmla="*/ 4995457 w 4995457"/>
                <a:gd name="connsiteY4" fmla="*/ 1210816 h 3167477"/>
                <a:gd name="connsiteX5" fmla="*/ 4995457 w 4995457"/>
                <a:gd name="connsiteY5" fmla="*/ 1956661 h 3167477"/>
                <a:gd name="connsiteX6" fmla="*/ 4995457 w 4995457"/>
                <a:gd name="connsiteY6" fmla="*/ 2079973 h 3167477"/>
                <a:gd name="connsiteX7" fmla="*/ 4995457 w 4995457"/>
                <a:gd name="connsiteY7" fmla="*/ 2949129 h 3167477"/>
                <a:gd name="connsiteX8" fmla="*/ 4777109 w 4995457"/>
                <a:gd name="connsiteY8" fmla="*/ 3167477 h 3167477"/>
                <a:gd name="connsiteX9" fmla="*/ 218348 w 4995457"/>
                <a:gd name="connsiteY9" fmla="*/ 3167477 h 3167477"/>
                <a:gd name="connsiteX10" fmla="*/ 0 w 4995457"/>
                <a:gd name="connsiteY10" fmla="*/ 2949129 h 3167477"/>
                <a:gd name="connsiteX11" fmla="*/ 0 w 4995457"/>
                <a:gd name="connsiteY11" fmla="*/ 2079973 h 3167477"/>
                <a:gd name="connsiteX12" fmla="*/ 0 w 4995457"/>
                <a:gd name="connsiteY12" fmla="*/ 1956661 h 3167477"/>
                <a:gd name="connsiteX13" fmla="*/ 0 w 4995457"/>
                <a:gd name="connsiteY13" fmla="*/ 1210816 h 3167477"/>
                <a:gd name="connsiteX14" fmla="*/ 0 w 4995457"/>
                <a:gd name="connsiteY14" fmla="*/ 1087505 h 3167477"/>
                <a:gd name="connsiteX15" fmla="*/ 0 w 4995457"/>
                <a:gd name="connsiteY15" fmla="*/ 218348 h 3167477"/>
                <a:gd name="connsiteX16" fmla="*/ 218348 w 4995457"/>
                <a:gd name="connsiteY16" fmla="*/ 0 h 3167477"/>
              </a:gdLst>
              <a:ahLst/>
              <a:cxnLst/>
              <a:rect l="l" t="t" r="r" b="b"/>
              <a:pathLst>
                <a:path w="4995457" h="3167477">
                  <a:moveTo>
                    <a:pt x="218348" y="0"/>
                  </a:moveTo>
                  <a:lnTo>
                    <a:pt x="4777109" y="0"/>
                  </a:lnTo>
                  <a:cubicBezTo>
                    <a:pt x="4897699" y="0"/>
                    <a:pt x="4995457" y="97758"/>
                    <a:pt x="4995457" y="218348"/>
                  </a:cubicBezTo>
                  <a:lnTo>
                    <a:pt x="4995457" y="1087505"/>
                  </a:lnTo>
                  <a:lnTo>
                    <a:pt x="4995457" y="1210816"/>
                  </a:lnTo>
                  <a:lnTo>
                    <a:pt x="4995457" y="1956661"/>
                  </a:lnTo>
                  <a:lnTo>
                    <a:pt x="4995457" y="2079973"/>
                  </a:lnTo>
                  <a:lnTo>
                    <a:pt x="4995457" y="2949129"/>
                  </a:lnTo>
                  <a:cubicBezTo>
                    <a:pt x="4995457" y="3069719"/>
                    <a:pt x="4897699" y="3167477"/>
                    <a:pt x="4777109" y="3167477"/>
                  </a:cubicBezTo>
                  <a:lnTo>
                    <a:pt x="218348" y="3167477"/>
                  </a:lnTo>
                  <a:cubicBezTo>
                    <a:pt x="97758" y="3167477"/>
                    <a:pt x="0" y="3069719"/>
                    <a:pt x="0" y="2949129"/>
                  </a:cubicBezTo>
                  <a:lnTo>
                    <a:pt x="0" y="2079973"/>
                  </a:lnTo>
                  <a:lnTo>
                    <a:pt x="0" y="1956661"/>
                  </a:lnTo>
                  <a:lnTo>
                    <a:pt x="0" y="1210816"/>
                  </a:lnTo>
                  <a:lnTo>
                    <a:pt x="0" y="1087505"/>
                  </a:lnTo>
                  <a:lnTo>
                    <a:pt x="0" y="218348"/>
                  </a:lnTo>
                  <a:cubicBezTo>
                    <a:pt x="0" y="97758"/>
                    <a:pt x="97758" y="0"/>
                    <a:pt x="218348" y="0"/>
                  </a:cubicBezTo>
                  <a:close/>
                </a:path>
              </a:pathLst>
            </a:custGeom>
            <a:solidFill>
              <a:schemeClr val="bg1"/>
            </a:solidFill>
            <a:ln w="3175" cap="sq">
              <a:solidFill>
                <a:schemeClr val="accent1"/>
              </a:solidFill>
            </a:ln>
            <a:effectLst>
              <a:outerShdw blurRad="254000" sx="109000" sy="109000" algn="ctr" rotWithShape="0">
                <a:schemeClr val="accent1">
                  <a:alpha val="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7" name="标题 1"/>
            <p:cNvSpPr txBox="1"/>
            <p:nvPr/>
          </p:nvSpPr>
          <p:spPr>
            <a:xfrm>
              <a:off x="11624" y="6440"/>
              <a:ext cx="6170" cy="285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/>
                <a:t>{</a:t>
              </a:r>
              <a:r>
                <a:rPr kumimoji="1" lang="zh-CN" altLang="en-US" u="sng"/>
                <a:t>工序编号</a:t>
              </a:r>
              <a:r>
                <a:rPr kumimoji="1" lang="zh-CN" altLang="en-US"/>
                <a:t>，工序顺序，定额工时，工艺计划编号</a:t>
              </a:r>
              <a:r>
                <a:rPr kumimoji="1" lang="en-US" altLang="zh-CN"/>
                <a:t>}</a:t>
              </a:r>
              <a:endParaRPr kumimoji="1" lang="en-US" altLang="zh-CN"/>
            </a:p>
          </p:txBody>
        </p:sp>
        <p:sp>
          <p:nvSpPr>
            <p:cNvPr id="58" name="标题 1"/>
            <p:cNvSpPr txBox="1"/>
            <p:nvPr/>
          </p:nvSpPr>
          <p:spPr>
            <a:xfrm>
              <a:off x="11611" y="5017"/>
              <a:ext cx="6185" cy="41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kumimoji="1" lang="zh-CN" altLang="en-US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工序表</a:t>
              </a:r>
              <a:endParaRPr kumimoji="1" lang="zh-CN" altLang="en-US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 l="38155" t="3275" r="34948" b="3275"/>
          <a:stretch>
            <a:fillRect/>
          </a:stretch>
        </p:blipFill>
        <p:spPr>
          <a:xfrm>
            <a:off x="9441566" y="2030186"/>
            <a:ext cx="2090035" cy="4840514"/>
          </a:xfrm>
          <a:custGeom>
            <a:avLst/>
            <a:gdLst/>
            <a:ahLst/>
            <a:cxnLst/>
            <a:rect l="l" t="t" r="r" b="b"/>
            <a:pathLst>
              <a:path w="2090035" h="4840514">
                <a:moveTo>
                  <a:pt x="0" y="0"/>
                </a:moveTo>
                <a:lnTo>
                  <a:pt x="2090035" y="0"/>
                </a:lnTo>
                <a:lnTo>
                  <a:pt x="2090035" y="4840514"/>
                </a:lnTo>
                <a:lnTo>
                  <a:pt x="0" y="484051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8985049" y="-13838"/>
            <a:ext cx="1576470" cy="1801646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8" name="Picture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31315" y="1125220"/>
            <a:ext cx="6597015" cy="5069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1"/>
          <p:cNvSpPr txBox="1"/>
          <p:nvPr>
            <p:custDataLst>
              <p:tags r:id="rId4"/>
            </p:custDataLst>
          </p:nvPr>
        </p:nvSpPr>
        <p:spPr>
          <a:xfrm>
            <a:off x="660400" y="1028700"/>
            <a:ext cx="4427538" cy="2520000"/>
          </a:xfrm>
          <a:prstGeom prst="rect">
            <a:avLst/>
          </a:prstGeom>
          <a:solidFill>
            <a:schemeClr val="bg1">
              <a:alpha val="25000"/>
            </a:schemeClr>
          </a:solidFill>
          <a:ln cap="sq">
            <a:noFill/>
            <a:prstDash val="solid"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5"/>
            </p:custDataLst>
          </p:nvPr>
        </p:nvSpPr>
        <p:spPr>
          <a:xfrm>
            <a:off x="5345746" y="1028700"/>
            <a:ext cx="4427538" cy="2520000"/>
          </a:xfrm>
          <a:prstGeom prst="rect">
            <a:avLst/>
          </a:prstGeom>
          <a:solidFill>
            <a:schemeClr val="bg1">
              <a:alpha val="25000"/>
            </a:schemeClr>
          </a:solidFill>
          <a:ln cap="sq">
            <a:noFill/>
            <a:prstDash val="solid"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7" name="标题 1"/>
          <p:cNvCxnSpPr/>
          <p:nvPr>
            <p:custDataLst>
              <p:tags r:id="rId6"/>
            </p:custDataLst>
          </p:nvPr>
        </p:nvCxnSpPr>
        <p:spPr>
          <a:xfrm>
            <a:off x="1257028" y="2032634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22935" y="2061210"/>
            <a:ext cx="1466215" cy="12604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工艺管理页面展示所有工艺信息，包括工艺编号、名称、瓶颈工序等。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8"/>
            </p:custDataLst>
          </p:nvPr>
        </p:nvSpPr>
        <p:spPr>
          <a:xfrm>
            <a:off x="-353481" y="1157081"/>
            <a:ext cx="34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工艺管理</a:t>
            </a:r>
            <a:endParaRPr kumimoji="1" lang="zh-CN" altLang="en-US"/>
          </a:p>
        </p:txBody>
      </p:sp>
      <p:cxnSp>
        <p:nvCxnSpPr>
          <p:cNvPr id="10" name="标题 1"/>
          <p:cNvCxnSpPr/>
          <p:nvPr>
            <p:custDataLst>
              <p:tags r:id="rId9"/>
            </p:custDataLst>
          </p:nvPr>
        </p:nvCxnSpPr>
        <p:spPr>
          <a:xfrm>
            <a:off x="8349659" y="2038499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660400" y="3715700"/>
            <a:ext cx="4427538" cy="2520000"/>
          </a:xfrm>
          <a:prstGeom prst="rect">
            <a:avLst/>
          </a:prstGeom>
          <a:solidFill>
            <a:schemeClr val="bg1">
              <a:alpha val="25000"/>
            </a:schemeClr>
          </a:solidFill>
          <a:ln cap="sq">
            <a:noFill/>
            <a:prstDash val="solid"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11"/>
            </p:custDataLst>
          </p:nvPr>
        </p:nvSpPr>
        <p:spPr>
          <a:xfrm>
            <a:off x="6780425" y="1156980"/>
            <a:ext cx="3420000" cy="7215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工艺要求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2"/>
            </p:custDataLst>
          </p:nvPr>
        </p:nvSpPr>
        <p:spPr>
          <a:xfrm>
            <a:off x="7711440" y="2132965"/>
            <a:ext cx="1558290" cy="12579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工艺要求页面以表格形式展示工艺编号、名称、要求等。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-189016" y="4077126"/>
            <a:ext cx="3420000" cy="6493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工艺计划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4"/>
            </p:custDataLst>
          </p:nvPr>
        </p:nvSpPr>
        <p:spPr>
          <a:xfrm>
            <a:off x="5345746" y="3715700"/>
            <a:ext cx="4427538" cy="2520000"/>
          </a:xfrm>
          <a:prstGeom prst="rect">
            <a:avLst/>
          </a:prstGeom>
          <a:solidFill>
            <a:schemeClr val="bg1">
              <a:alpha val="25000"/>
            </a:schemeClr>
          </a:solidFill>
          <a:ln cap="sq">
            <a:noFill/>
            <a:prstDash val="solid"/>
          </a:ln>
          <a:effectLst>
            <a:outerShdw blurRad="190500" sx="101000" sy="101000" algn="ctr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5" name="标题 1"/>
          <p:cNvCxnSpPr/>
          <p:nvPr>
            <p:custDataLst>
              <p:tags r:id="rId15"/>
            </p:custDataLst>
          </p:nvPr>
        </p:nvCxnSpPr>
        <p:spPr>
          <a:xfrm>
            <a:off x="1410698" y="4941250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7" name="标题 1"/>
          <p:cNvSpPr txBox="1"/>
          <p:nvPr>
            <p:custDataLst>
              <p:tags r:id="rId16"/>
            </p:custDataLst>
          </p:nvPr>
        </p:nvSpPr>
        <p:spPr>
          <a:xfrm>
            <a:off x="720090" y="5013325"/>
            <a:ext cx="1825625" cy="12579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工艺计划页面以表格展示计划编号、名称、起止时间、批次数量等。</a:t>
            </a:r>
            <a:endParaRPr kumimoji="1" lang="zh-CN" altLang="en-US"/>
          </a:p>
        </p:txBody>
      </p:sp>
      <p:cxnSp>
        <p:nvCxnSpPr>
          <p:cNvPr id="18" name="标题 1"/>
          <p:cNvCxnSpPr/>
          <p:nvPr>
            <p:custDataLst>
              <p:tags r:id="rId17"/>
            </p:custDataLst>
          </p:nvPr>
        </p:nvCxnSpPr>
        <p:spPr>
          <a:xfrm>
            <a:off x="8453799" y="4941399"/>
            <a:ext cx="220573" cy="0"/>
          </a:xfrm>
          <a:prstGeom prst="line">
            <a:avLst/>
          </a:prstGeom>
          <a:noFill/>
          <a:ln w="34925" cap="rnd">
            <a:solidFill>
              <a:schemeClr val="accent1"/>
            </a:solidFill>
            <a:round/>
          </a:ln>
        </p:spPr>
      </p:cxnSp>
      <p:sp>
        <p:nvSpPr>
          <p:cNvPr id="19" name="标题 1"/>
          <p:cNvSpPr txBox="1"/>
          <p:nvPr>
            <p:custDataLst>
              <p:tags r:id="rId18"/>
            </p:custDataLst>
          </p:nvPr>
        </p:nvSpPr>
        <p:spPr>
          <a:xfrm>
            <a:off x="6887740" y="4012890"/>
            <a:ext cx="3420000" cy="7215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工序管理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9"/>
            </p:custDataLst>
          </p:nvPr>
        </p:nvSpPr>
        <p:spPr>
          <a:xfrm>
            <a:off x="7731760" y="4941570"/>
            <a:ext cx="1772920" cy="12579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工序管理页面展示工序编号、计划编号、顺序等信息。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工艺监控模块设计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V="1">
            <a:off x="2621038" y="4880885"/>
            <a:ext cx="241126" cy="156862"/>
          </a:xfrm>
          <a:prstGeom prst="triangl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9287927" y="4902475"/>
            <a:ext cx="241126" cy="156862"/>
          </a:xfrm>
          <a:prstGeom prst="triangle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186180" y="4902200"/>
            <a:ext cx="3111500" cy="4841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客户管理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83640" y="5504694"/>
            <a:ext cx="3114040" cy="16428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客户列表页面显示客户的基础信息，如客户编号、名称、联系方式等。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84527" y="4941570"/>
            <a:ext cx="2847938" cy="4841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产品管理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984527" y="5544064"/>
            <a:ext cx="2851544" cy="16428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产品管理页面以表格形式展示产品信息，支持按编号、名称、种类筛选。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计划进度模块设计</a:t>
            </a:r>
            <a:endParaRPr kumimoji="1"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720090" y="1896745"/>
            <a:ext cx="3990975" cy="2912110"/>
          </a:xfrm>
          <a:prstGeom prst="roundRect">
            <a:avLst>
              <a:gd name="adj" fmla="val 50000"/>
            </a:avLst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7088505" y="1730375"/>
            <a:ext cx="4639310" cy="3092450"/>
          </a:xfrm>
          <a:prstGeom prst="roundRect">
            <a:avLst>
              <a:gd name="adj" fmla="val 500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791585" y="1557020"/>
            <a:ext cx="808355" cy="808355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887592" y="2421507"/>
            <a:ext cx="600428" cy="565917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97286" y="1471079"/>
            <a:ext cx="10781527" cy="2003729"/>
          </a:xfrm>
          <a:prstGeom prst="rect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415419"/>
            <a:ext cx="10858500" cy="2115047"/>
          </a:xfrm>
          <a:prstGeom prst="plaque">
            <a:avLst>
              <a:gd name="adj" fmla="val 745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769040" y="5534929"/>
            <a:ext cx="5032734" cy="1376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提供用户登录界面，包含用户名、密码、验证码输入框，以及记住密码复选框。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769040" y="5401343"/>
            <a:ext cx="326004" cy="457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6167976" y="5534929"/>
            <a:ext cx="5032734" cy="1376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进行用户名密码验证，采用JWT(JSON Web Token)加密方式传输。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6167976" y="5401343"/>
            <a:ext cx="326004" cy="4571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alphaModFix amt="100000"/>
          </a:blip>
          <a:srcRect t="33266" b="33266"/>
          <a:stretch>
            <a:fillRect/>
          </a:stretch>
        </p:blipFill>
        <p:spPr>
          <a:xfrm>
            <a:off x="706037" y="1463127"/>
            <a:ext cx="10767226" cy="2019630"/>
          </a:xfrm>
          <a:custGeom>
            <a:avLst/>
            <a:gdLst/>
            <a:ahLst/>
            <a:cxnLst/>
            <a:rect l="l" t="t" r="r" b="b"/>
            <a:pathLst>
              <a:path w="10767226" h="2019630">
                <a:moveTo>
                  <a:pt x="150543" y="0"/>
                </a:moveTo>
                <a:lnTo>
                  <a:pt x="10616683" y="0"/>
                </a:lnTo>
                <a:cubicBezTo>
                  <a:pt x="10616683" y="83143"/>
                  <a:pt x="10684083" y="150543"/>
                  <a:pt x="10767226" y="150543"/>
                </a:cubicBezTo>
                <a:lnTo>
                  <a:pt x="10767226" y="1869087"/>
                </a:lnTo>
                <a:cubicBezTo>
                  <a:pt x="10684083" y="1869087"/>
                  <a:pt x="10616683" y="1936487"/>
                  <a:pt x="10616683" y="2019630"/>
                </a:cubicBezTo>
                <a:lnTo>
                  <a:pt x="150543" y="2019630"/>
                </a:lnTo>
                <a:cubicBezTo>
                  <a:pt x="150543" y="1936487"/>
                  <a:pt x="83143" y="1869087"/>
                  <a:pt x="0" y="1869087"/>
                </a:cubicBezTo>
                <a:lnTo>
                  <a:pt x="0" y="150543"/>
                </a:lnTo>
                <a:cubicBezTo>
                  <a:pt x="83143" y="150543"/>
                  <a:pt x="150543" y="83143"/>
                  <a:pt x="15054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769040" y="4964044"/>
            <a:ext cx="5032800" cy="269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页面设计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6167910" y="4964044"/>
            <a:ext cx="5032800" cy="2691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业务逻辑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登录模块设计</a:t>
            </a: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5460" y="2836545"/>
            <a:ext cx="2828290" cy="2564765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  <a:effectLst/>
        </p:spPr>
      </p:pic>
      <p:pic>
        <p:nvPicPr>
          <p:cNvPr id="16" name="图片 15"/>
          <p:cNvPicPr/>
          <p:nvPr/>
        </p:nvPicPr>
        <p:blipFill>
          <a:blip r:embed="rId9"/>
          <a:stretch>
            <a:fillRect/>
          </a:stretch>
        </p:blipFill>
        <p:spPr>
          <a:xfrm>
            <a:off x="7320280" y="2997200"/>
            <a:ext cx="3430905" cy="2442845"/>
          </a:xfrm>
          <a:prstGeom prst="rect">
            <a:avLst/>
          </a:prstGeom>
          <a:solidFill>
            <a:schemeClr val="bg1"/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8" name="图片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3863975" y="260985"/>
            <a:ext cx="4355465" cy="2275840"/>
          </a:xfrm>
          <a:prstGeom prst="rect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 descr="E:/Desktop/end/assets/用户管理.png用户管理"/>
          <p:cNvPicPr>
            <a:picLocks noChangeAspect="1"/>
          </p:cNvPicPr>
          <p:nvPr/>
        </p:nvPicPr>
        <p:blipFill>
          <a:blip r:embed="rId1">
            <a:alphaModFix amt="100000"/>
          </a:blip>
          <a:srcRect t="11427" b="11427"/>
          <a:stretch>
            <a:fillRect/>
          </a:stretch>
        </p:blipFill>
        <p:spPr>
          <a:xfrm>
            <a:off x="0" y="980440"/>
            <a:ext cx="12192000" cy="2174240"/>
          </a:xfrm>
          <a:custGeom>
            <a:avLst/>
            <a:gdLst/>
            <a:ahLst/>
            <a:cxnLst/>
            <a:rect l="l" t="t" r="r" b="b"/>
            <a:pathLst>
              <a:path w="12192000" h="2700000">
                <a:moveTo>
                  <a:pt x="0" y="0"/>
                </a:moveTo>
                <a:lnTo>
                  <a:pt x="12192000" y="0"/>
                </a:lnTo>
                <a:lnTo>
                  <a:pt x="12192000" y="2700000"/>
                </a:lnTo>
                <a:lnTo>
                  <a:pt x="0" y="2700000"/>
                </a:lnTo>
                <a:close/>
              </a:path>
            </a:pathLst>
          </a:custGeom>
          <a:noFill/>
          <a:ln w="28575" cmpd="sng">
            <a:solidFill>
              <a:schemeClr val="accent1">
                <a:shade val="50000"/>
              </a:schemeClr>
            </a:solidFill>
            <a:prstDash val="lgDashDot"/>
          </a:ln>
        </p:spPr>
      </p:pic>
      <p:sp>
        <p:nvSpPr>
          <p:cNvPr id="10" name="标题 1"/>
          <p:cNvSpPr txBox="1"/>
          <p:nvPr>
            <p:custDataLst>
              <p:tags r:id="rId2"/>
            </p:custDataLst>
          </p:nvPr>
        </p:nvSpPr>
        <p:spPr>
          <a:xfrm>
            <a:off x="7320530" y="3789025"/>
            <a:ext cx="4293900" cy="15310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/>
              <a:t>RBAC(</a:t>
            </a:r>
            <a:r>
              <a:rPr kumimoji="1" lang="zh-CN" altLang="en-US"/>
              <a:t>基于角色的访问控制</a:t>
            </a:r>
            <a:r>
              <a:rPr kumimoji="1" lang="en-US" altLang="zh-CN"/>
              <a:t>)</a:t>
            </a:r>
            <a:r>
              <a:rPr kumimoji="1" lang="zh-CN" altLang="en-US"/>
              <a:t>是一种广泛使用的访问控制模型，通过角色来分配和管理用户的菜单权限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7318672" y="3319125"/>
            <a:ext cx="4306600" cy="4134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4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思源黑体 CN Bold" panose="020B0800000000000000" charset="-122"/>
              </a:rPr>
              <a:t>用户</a:t>
            </a:r>
            <a:r>
              <a:rPr kumimoji="1" lang="zh-CN" altLang="en-US" b="1">
                <a:latin typeface="黑体" panose="02010609060101010101" charset="-122"/>
                <a:ea typeface="黑体" panose="02010609060101010101" charset="-122"/>
              </a:rPr>
              <a:t>权限控制</a:t>
            </a:r>
            <a:endParaRPr kumimoji="1"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5" y="3649980"/>
            <a:ext cx="6957695" cy="2810510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系统管理模块设计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690360" y="3328035"/>
            <a:ext cx="477520" cy="477520"/>
            <a:chOff x="10536" y="5241"/>
            <a:chExt cx="752" cy="752"/>
          </a:xfrm>
        </p:grpSpPr>
        <p:sp>
          <p:nvSpPr>
            <p:cNvPr id="7" name="标题 1"/>
            <p:cNvSpPr txBox="1"/>
            <p:nvPr>
              <p:custDataLst>
                <p:tags r:id="rId5"/>
              </p:custDataLst>
            </p:nvPr>
          </p:nvSpPr>
          <p:spPr>
            <a:xfrm>
              <a:off x="10536" y="5241"/>
              <a:ext cx="753" cy="753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cap="sq">
              <a:noFill/>
              <a:prstDash val="solid"/>
              <a:miter/>
            </a:ln>
            <a:effectLst>
              <a:outerShdw blurRad="317500" dist="127000" dir="2700000" algn="tl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8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10714" y="5419"/>
              <a:ext cx="397" cy="397"/>
            </a:xfrm>
            <a:custGeom>
              <a:avLst/>
              <a:gdLst>
                <a:gd name="connsiteX0" fmla="*/ 457070 w 720001"/>
                <a:gd name="connsiteY0" fmla="*/ 57166 h 720001"/>
                <a:gd name="connsiteX1" fmla="*/ 457070 w 720001"/>
                <a:gd name="connsiteY1" fmla="*/ 263017 h 720001"/>
                <a:gd name="connsiteX2" fmla="*/ 662921 w 720001"/>
                <a:gd name="connsiteY2" fmla="*/ 263017 h 720001"/>
                <a:gd name="connsiteX3" fmla="*/ 647393 w 720001"/>
                <a:gd name="connsiteY3" fmla="*/ 212704 h 720001"/>
                <a:gd name="connsiteX4" fmla="*/ 591008 w 720001"/>
                <a:gd name="connsiteY4" fmla="*/ 129080 h 720001"/>
                <a:gd name="connsiteX5" fmla="*/ 507383 w 720001"/>
                <a:gd name="connsiteY5" fmla="*/ 72694 h 720001"/>
                <a:gd name="connsiteX6" fmla="*/ 457070 w 720001"/>
                <a:gd name="connsiteY6" fmla="*/ 57166 h 720001"/>
                <a:gd name="connsiteX7" fmla="*/ 405022 w 720001"/>
                <a:gd name="connsiteY7" fmla="*/ 0 h 720001"/>
                <a:gd name="connsiteX8" fmla="*/ 720001 w 720001"/>
                <a:gd name="connsiteY8" fmla="*/ 314979 h 720001"/>
                <a:gd name="connsiteX9" fmla="*/ 405022 w 720001"/>
                <a:gd name="connsiteY9" fmla="*/ 314979 h 720001"/>
                <a:gd name="connsiteX10" fmla="*/ 360000 w 720001"/>
                <a:gd name="connsiteY10" fmla="*/ 0 h 720001"/>
                <a:gd name="connsiteX11" fmla="*/ 360000 w 720001"/>
                <a:gd name="connsiteY11" fmla="*/ 360000 h 720001"/>
                <a:gd name="connsiteX12" fmla="*/ 720000 w 720001"/>
                <a:gd name="connsiteY12" fmla="*/ 360000 h 720001"/>
                <a:gd name="connsiteX13" fmla="*/ 360000 w 720001"/>
                <a:gd name="connsiteY13" fmla="*/ 720001 h 720001"/>
                <a:gd name="connsiteX14" fmla="*/ 0 w 720001"/>
                <a:gd name="connsiteY14" fmla="*/ 360000 h 720001"/>
                <a:gd name="connsiteX15" fmla="*/ 360000 w 720001"/>
                <a:gd name="connsiteY15" fmla="*/ 0 h 720001"/>
              </a:gdLst>
              <a:ahLst/>
              <a:cxnLst/>
              <a:rect l="l" t="t" r="r" b="b"/>
              <a:pathLst>
                <a:path w="720001" h="720001">
                  <a:moveTo>
                    <a:pt x="457070" y="57166"/>
                  </a:moveTo>
                  <a:lnTo>
                    <a:pt x="457070" y="263017"/>
                  </a:lnTo>
                  <a:lnTo>
                    <a:pt x="662921" y="263017"/>
                  </a:lnTo>
                  <a:cubicBezTo>
                    <a:pt x="659451" y="245755"/>
                    <a:pt x="654246" y="229012"/>
                    <a:pt x="647393" y="212704"/>
                  </a:cubicBezTo>
                  <a:cubicBezTo>
                    <a:pt x="634121" y="181388"/>
                    <a:pt x="615210" y="153282"/>
                    <a:pt x="591008" y="129080"/>
                  </a:cubicBezTo>
                  <a:cubicBezTo>
                    <a:pt x="566806" y="104878"/>
                    <a:pt x="538699" y="85967"/>
                    <a:pt x="507383" y="72694"/>
                  </a:cubicBezTo>
                  <a:cubicBezTo>
                    <a:pt x="491075" y="65755"/>
                    <a:pt x="474246" y="60637"/>
                    <a:pt x="457070" y="57166"/>
                  </a:cubicBezTo>
                  <a:close/>
                  <a:moveTo>
                    <a:pt x="405022" y="0"/>
                  </a:moveTo>
                  <a:cubicBezTo>
                    <a:pt x="578950" y="0"/>
                    <a:pt x="720001" y="141051"/>
                    <a:pt x="720001" y="314979"/>
                  </a:cubicBezTo>
                  <a:lnTo>
                    <a:pt x="405022" y="314979"/>
                  </a:lnTo>
                  <a:close/>
                  <a:moveTo>
                    <a:pt x="360000" y="0"/>
                  </a:moveTo>
                  <a:lnTo>
                    <a:pt x="360000" y="360000"/>
                  </a:lnTo>
                  <a:lnTo>
                    <a:pt x="720000" y="360000"/>
                  </a:lnTo>
                  <a:cubicBezTo>
                    <a:pt x="720000" y="558825"/>
                    <a:pt x="558824" y="720001"/>
                    <a:pt x="360000" y="720001"/>
                  </a:cubicBezTo>
                  <a:cubicBezTo>
                    <a:pt x="161176" y="720001"/>
                    <a:pt x="0" y="558825"/>
                    <a:pt x="0" y="360000"/>
                  </a:cubicBezTo>
                  <a:cubicBezTo>
                    <a:pt x="0" y="161176"/>
                    <a:pt x="161176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cap="sq">
              <a:noFill/>
              <a:prstDash val="solid"/>
            </a:ln>
            <a:effectLst/>
          </p:spPr>
          <p:txBody>
            <a:bodyPr vert="horz" wrap="none" lIns="34290" tIns="17145" rIns="34290" bIns="17145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580" r="35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3600302" y="0"/>
            <a:ext cx="859169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4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96000" y="2910113"/>
            <a:ext cx="5527135" cy="19385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gradFill>
                  <a:gsLst>
                    <a:gs pos="0">
                      <a:srgbClr val="BBFEFF">
                        <a:alpha val="100000"/>
                      </a:srgbClr>
                    </a:gs>
                    <a:gs pos="94000">
                      <a:srgbClr val="00A9AC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用户界面设计</a:t>
            </a:r>
            <a:endParaRPr kumimoji="1" lang="zh-CN" altLang="en-US" sz="4200">
              <a:ln w="12700">
                <a:noFill/>
              </a:ln>
              <a:gradFill>
                <a:gsLst>
                  <a:gs pos="0">
                    <a:srgbClr val="BBFEFF">
                      <a:alpha val="100000"/>
                    </a:srgbClr>
                  </a:gs>
                  <a:gs pos="94000">
                    <a:srgbClr val="00A9AC">
                      <a:alpha val="100000"/>
                    </a:srgbClr>
                  </a:gs>
                </a:gsLst>
                <a:lin ang="2700000" scaled="0"/>
              </a:gra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  <a:p>
            <a:pPr algn="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03800" y="1508403"/>
            <a:ext cx="4432299" cy="14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44450">
                  <a:solidFill>
                    <a:schemeClr val="bg1">
                      <a:alpha val="100000"/>
                    </a:scheme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83170" y="6007554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11570" y="6226747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312513" y="6199596"/>
            <a:ext cx="1206382" cy="148407"/>
            <a:chOff x="10312513" y="6199596"/>
            <a:chExt cx="1206382" cy="148407"/>
          </a:xfrm>
        </p:grpSpPr>
        <p:sp>
          <p:nvSpPr>
            <p:cNvPr id="11" name="标题 1"/>
            <p:cNvSpPr txBox="1"/>
            <p:nvPr/>
          </p:nvSpPr>
          <p:spPr>
            <a:xfrm>
              <a:off x="1031251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052410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073570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94729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115889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37048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>
            <a:off x="8839200" y="-609599"/>
            <a:ext cx="2679700" cy="36174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44450">
                  <a:solidFill>
                    <a:schemeClr val="bg1">
                      <a:alpha val="100000"/>
                    </a:scheme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236732" y="908198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865132" y="1127391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640" y="260350"/>
            <a:ext cx="1161415" cy="116141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9552305" y="4980940"/>
            <a:ext cx="1960880" cy="504190"/>
            <a:chOff x="1051" y="8232"/>
            <a:chExt cx="3088" cy="794"/>
          </a:xfrm>
        </p:grpSpPr>
        <p:sp>
          <p:nvSpPr>
            <p:cNvPr id="27" name="标题 1"/>
            <p:cNvSpPr txBox="1"/>
            <p:nvPr/>
          </p:nvSpPr>
          <p:spPr>
            <a:xfrm>
              <a:off x="1051" y="8232"/>
              <a:ext cx="3089" cy="79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6350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051" y="8263"/>
              <a:ext cx="3089" cy="6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p>
              <a:pPr algn="ctr">
                <a:lnSpc>
                  <a:spcPct val="110000"/>
                </a:lnSpc>
              </a:pPr>
              <a:r>
                <a:rPr kumimoji="1" lang="en-US" altLang="zh-CN" sz="20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华文细黑" panose="02010600040101010101" charset="-122"/>
                  <a:ea typeface="华文细黑" panose="02010600040101010101" charset="-122"/>
                  <a:cs typeface="OPPOSans R" panose="00020600040101010101" charset="-122"/>
                </a:rPr>
                <a:t>计科一班第一组</a:t>
              </a:r>
              <a:endPara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OPPOSans R" panose="0002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904197" y="3797266"/>
            <a:ext cx="8370906" cy="3060734"/>
          </a:xfrm>
          <a:custGeom>
            <a:avLst/>
            <a:gdLst>
              <a:gd name="connsiteX0" fmla="*/ 2983575 w 5967150"/>
              <a:gd name="connsiteY0" fmla="*/ 0 h 2181827"/>
              <a:gd name="connsiteX1" fmla="*/ 5868481 w 5967150"/>
              <a:gd name="connsiteY1" fmla="*/ 1912244 h 2181827"/>
              <a:gd name="connsiteX2" fmla="*/ 5967150 w 5967150"/>
              <a:gd name="connsiteY2" fmla="*/ 2181827 h 2181827"/>
              <a:gd name="connsiteX3" fmla="*/ 0 w 5967150"/>
              <a:gd name="connsiteY3" fmla="*/ 2181827 h 2181827"/>
              <a:gd name="connsiteX4" fmla="*/ 98669 w 5967150"/>
              <a:gd name="connsiteY4" fmla="*/ 1912244 h 2181827"/>
              <a:gd name="connsiteX5" fmla="*/ 2983575 w 5967150"/>
              <a:gd name="connsiteY5" fmla="*/ 0 h 2181827"/>
            </a:gdLst>
            <a:ahLst/>
            <a:cxnLst/>
            <a:rect l="l" t="t" r="r" b="b"/>
            <a:pathLst>
              <a:path w="5967150" h="2181827">
                <a:moveTo>
                  <a:pt x="2983575" y="0"/>
                </a:moveTo>
                <a:cubicBezTo>
                  <a:pt x="4280458" y="0"/>
                  <a:pt x="5393177" y="788499"/>
                  <a:pt x="5868481" y="1912244"/>
                </a:cubicBezTo>
                <a:lnTo>
                  <a:pt x="5967150" y="2181827"/>
                </a:lnTo>
                <a:lnTo>
                  <a:pt x="0" y="2181827"/>
                </a:lnTo>
                <a:lnTo>
                  <a:pt x="98669" y="1912244"/>
                </a:lnTo>
                <a:cubicBezTo>
                  <a:pt x="573973" y="788499"/>
                  <a:pt x="1686692" y="0"/>
                  <a:pt x="2983575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7607372" y="1884070"/>
            <a:ext cx="4363013" cy="1979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38100" dir="5400000" algn="t" rotWithShape="0">
              <a:schemeClr val="tx1">
                <a:lumMod val="85000"/>
                <a:lumOff val="1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 rot="16200000" flipH="1">
            <a:off x="7797881" y="1924694"/>
            <a:ext cx="673266" cy="440506"/>
          </a:xfrm>
          <a:custGeom>
            <a:avLst/>
            <a:gdLst>
              <a:gd name="connsiteX0" fmla="*/ 0 w 739558"/>
              <a:gd name="connsiteY0" fmla="*/ 1 h 720045"/>
              <a:gd name="connsiteX1" fmla="*/ 1 w 739558"/>
              <a:gd name="connsiteY1" fmla="*/ 720001 h 720045"/>
              <a:gd name="connsiteX2" fmla="*/ 452707 w 739558"/>
              <a:gd name="connsiteY2" fmla="*/ 720001 h 720045"/>
              <a:gd name="connsiteX3" fmla="*/ 452689 w 739558"/>
              <a:gd name="connsiteY3" fmla="*/ 720045 h 720045"/>
              <a:gd name="connsiteX4" fmla="*/ 739558 w 739558"/>
              <a:gd name="connsiteY4" fmla="*/ 720045 h 720045"/>
              <a:gd name="connsiteX5" fmla="*/ 596124 w 739558"/>
              <a:gd name="connsiteY5" fmla="*/ 360045 h 720045"/>
              <a:gd name="connsiteX6" fmla="*/ 596048 w 739558"/>
              <a:gd name="connsiteY6" fmla="*/ 360237 h 720045"/>
              <a:gd name="connsiteX7" fmla="*/ 596048 w 739558"/>
              <a:gd name="connsiteY7" fmla="*/ 359808 h 720045"/>
              <a:gd name="connsiteX8" fmla="*/ 596124 w 739558"/>
              <a:gd name="connsiteY8" fmla="*/ 360000 h 720045"/>
              <a:gd name="connsiteX9" fmla="*/ 739558 w 739558"/>
              <a:gd name="connsiteY9" fmla="*/ 0 h 720045"/>
              <a:gd name="connsiteX10" fmla="*/ 452689 w 739558"/>
              <a:gd name="connsiteY10" fmla="*/ 0 h 720045"/>
              <a:gd name="connsiteX11" fmla="*/ 452689 w 739558"/>
              <a:gd name="connsiteY11" fmla="*/ 1 h 720045"/>
            </a:gdLst>
            <a:ahLst/>
            <a:cxnLst/>
            <a:rect l="l" t="t" r="r" b="b"/>
            <a:pathLst>
              <a:path w="739558" h="720045">
                <a:moveTo>
                  <a:pt x="0" y="1"/>
                </a:moveTo>
                <a:lnTo>
                  <a:pt x="1" y="720001"/>
                </a:lnTo>
                <a:lnTo>
                  <a:pt x="452707" y="720001"/>
                </a:lnTo>
                <a:lnTo>
                  <a:pt x="452689" y="720045"/>
                </a:lnTo>
                <a:lnTo>
                  <a:pt x="739558" y="720045"/>
                </a:lnTo>
                <a:lnTo>
                  <a:pt x="596124" y="360045"/>
                </a:lnTo>
                <a:lnTo>
                  <a:pt x="596048" y="360237"/>
                </a:lnTo>
                <a:lnTo>
                  <a:pt x="596048" y="359808"/>
                </a:lnTo>
                <a:lnTo>
                  <a:pt x="596124" y="360000"/>
                </a:lnTo>
                <a:lnTo>
                  <a:pt x="739558" y="0"/>
                </a:lnTo>
                <a:lnTo>
                  <a:pt x="452689" y="0"/>
                </a:lnTo>
                <a:lnTo>
                  <a:pt x="452689" y="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7795421" y="2927290"/>
            <a:ext cx="617132" cy="9360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8025352" y="2017174"/>
            <a:ext cx="228178" cy="20687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8544632" y="2448560"/>
            <a:ext cx="3260653" cy="13131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包含客户管理和产品管理。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8541385" y="2016760"/>
            <a:ext cx="3262067" cy="360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计划进度页面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7607372" y="4220870"/>
            <a:ext cx="4363013" cy="1979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38100" dir="5400000" algn="t" rotWithShape="0">
              <a:schemeClr val="tx1">
                <a:lumMod val="85000"/>
                <a:lumOff val="1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 rot="16200000" flipH="1">
            <a:off x="7797881" y="4261494"/>
            <a:ext cx="673266" cy="440506"/>
          </a:xfrm>
          <a:custGeom>
            <a:avLst/>
            <a:gdLst>
              <a:gd name="connsiteX0" fmla="*/ 0 w 739558"/>
              <a:gd name="connsiteY0" fmla="*/ 1 h 720045"/>
              <a:gd name="connsiteX1" fmla="*/ 1 w 739558"/>
              <a:gd name="connsiteY1" fmla="*/ 720001 h 720045"/>
              <a:gd name="connsiteX2" fmla="*/ 452707 w 739558"/>
              <a:gd name="connsiteY2" fmla="*/ 720001 h 720045"/>
              <a:gd name="connsiteX3" fmla="*/ 452689 w 739558"/>
              <a:gd name="connsiteY3" fmla="*/ 720045 h 720045"/>
              <a:gd name="connsiteX4" fmla="*/ 739558 w 739558"/>
              <a:gd name="connsiteY4" fmla="*/ 720045 h 720045"/>
              <a:gd name="connsiteX5" fmla="*/ 596124 w 739558"/>
              <a:gd name="connsiteY5" fmla="*/ 360045 h 720045"/>
              <a:gd name="connsiteX6" fmla="*/ 596048 w 739558"/>
              <a:gd name="connsiteY6" fmla="*/ 360237 h 720045"/>
              <a:gd name="connsiteX7" fmla="*/ 596048 w 739558"/>
              <a:gd name="connsiteY7" fmla="*/ 359808 h 720045"/>
              <a:gd name="connsiteX8" fmla="*/ 596124 w 739558"/>
              <a:gd name="connsiteY8" fmla="*/ 360000 h 720045"/>
              <a:gd name="connsiteX9" fmla="*/ 739558 w 739558"/>
              <a:gd name="connsiteY9" fmla="*/ 0 h 720045"/>
              <a:gd name="connsiteX10" fmla="*/ 452689 w 739558"/>
              <a:gd name="connsiteY10" fmla="*/ 0 h 720045"/>
              <a:gd name="connsiteX11" fmla="*/ 452689 w 739558"/>
              <a:gd name="connsiteY11" fmla="*/ 1 h 720045"/>
            </a:gdLst>
            <a:ahLst/>
            <a:cxnLst/>
            <a:rect l="l" t="t" r="r" b="b"/>
            <a:pathLst>
              <a:path w="739558" h="720045">
                <a:moveTo>
                  <a:pt x="0" y="1"/>
                </a:moveTo>
                <a:lnTo>
                  <a:pt x="1" y="720001"/>
                </a:lnTo>
                <a:lnTo>
                  <a:pt x="452707" y="720001"/>
                </a:lnTo>
                <a:lnTo>
                  <a:pt x="452689" y="720045"/>
                </a:lnTo>
                <a:lnTo>
                  <a:pt x="739558" y="720045"/>
                </a:lnTo>
                <a:lnTo>
                  <a:pt x="596124" y="360045"/>
                </a:lnTo>
                <a:lnTo>
                  <a:pt x="596048" y="360237"/>
                </a:lnTo>
                <a:lnTo>
                  <a:pt x="596048" y="359808"/>
                </a:lnTo>
                <a:lnTo>
                  <a:pt x="596124" y="360000"/>
                </a:lnTo>
                <a:lnTo>
                  <a:pt x="739558" y="0"/>
                </a:lnTo>
                <a:lnTo>
                  <a:pt x="452689" y="0"/>
                </a:lnTo>
                <a:lnTo>
                  <a:pt x="452689" y="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7795421" y="5264090"/>
            <a:ext cx="617132" cy="9360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>
            <a:off x="8025352" y="4353974"/>
            <a:ext cx="228178" cy="20687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>
            <a:off x="8544632" y="4785360"/>
            <a:ext cx="3260653" cy="13131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包含工艺管理、工艺要求、工艺计划、工序管理。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3"/>
            </p:custDataLst>
          </p:nvPr>
        </p:nvSpPr>
        <p:spPr>
          <a:xfrm>
            <a:off x="8541385" y="4353560"/>
            <a:ext cx="3262067" cy="360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工艺监控页面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4"/>
            </p:custDataLst>
          </p:nvPr>
        </p:nvSpPr>
        <p:spPr>
          <a:xfrm rot="2700000">
            <a:off x="523240" y="1841166"/>
            <a:ext cx="137160" cy="1371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5"/>
            </p:custDataLst>
          </p:nvPr>
        </p:nvSpPr>
        <p:spPr>
          <a:xfrm>
            <a:off x="282575" y="1888515"/>
            <a:ext cx="4363013" cy="1979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38100" dir="5400000" algn="t" rotWithShape="0">
              <a:schemeClr val="tx1">
                <a:lumMod val="85000"/>
                <a:lumOff val="1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6"/>
            </p:custDataLst>
          </p:nvPr>
        </p:nvSpPr>
        <p:spPr>
          <a:xfrm rot="16200000" flipH="1">
            <a:off x="473084" y="1929139"/>
            <a:ext cx="673266" cy="440506"/>
          </a:xfrm>
          <a:custGeom>
            <a:avLst/>
            <a:gdLst>
              <a:gd name="connsiteX0" fmla="*/ 0 w 739558"/>
              <a:gd name="connsiteY0" fmla="*/ 1 h 720045"/>
              <a:gd name="connsiteX1" fmla="*/ 1 w 739558"/>
              <a:gd name="connsiteY1" fmla="*/ 720001 h 720045"/>
              <a:gd name="connsiteX2" fmla="*/ 452707 w 739558"/>
              <a:gd name="connsiteY2" fmla="*/ 720001 h 720045"/>
              <a:gd name="connsiteX3" fmla="*/ 452689 w 739558"/>
              <a:gd name="connsiteY3" fmla="*/ 720045 h 720045"/>
              <a:gd name="connsiteX4" fmla="*/ 739558 w 739558"/>
              <a:gd name="connsiteY4" fmla="*/ 720045 h 720045"/>
              <a:gd name="connsiteX5" fmla="*/ 596124 w 739558"/>
              <a:gd name="connsiteY5" fmla="*/ 360045 h 720045"/>
              <a:gd name="connsiteX6" fmla="*/ 596048 w 739558"/>
              <a:gd name="connsiteY6" fmla="*/ 360237 h 720045"/>
              <a:gd name="connsiteX7" fmla="*/ 596048 w 739558"/>
              <a:gd name="connsiteY7" fmla="*/ 359808 h 720045"/>
              <a:gd name="connsiteX8" fmla="*/ 596124 w 739558"/>
              <a:gd name="connsiteY8" fmla="*/ 360000 h 720045"/>
              <a:gd name="connsiteX9" fmla="*/ 739558 w 739558"/>
              <a:gd name="connsiteY9" fmla="*/ 0 h 720045"/>
              <a:gd name="connsiteX10" fmla="*/ 452689 w 739558"/>
              <a:gd name="connsiteY10" fmla="*/ 0 h 720045"/>
              <a:gd name="connsiteX11" fmla="*/ 452689 w 739558"/>
              <a:gd name="connsiteY11" fmla="*/ 1 h 720045"/>
            </a:gdLst>
            <a:ahLst/>
            <a:cxnLst/>
            <a:rect l="l" t="t" r="r" b="b"/>
            <a:pathLst>
              <a:path w="739558" h="720045">
                <a:moveTo>
                  <a:pt x="0" y="1"/>
                </a:moveTo>
                <a:lnTo>
                  <a:pt x="1" y="720001"/>
                </a:lnTo>
                <a:lnTo>
                  <a:pt x="452707" y="720001"/>
                </a:lnTo>
                <a:lnTo>
                  <a:pt x="452689" y="720045"/>
                </a:lnTo>
                <a:lnTo>
                  <a:pt x="739558" y="720045"/>
                </a:lnTo>
                <a:lnTo>
                  <a:pt x="596124" y="360045"/>
                </a:lnTo>
                <a:lnTo>
                  <a:pt x="596048" y="360237"/>
                </a:lnTo>
                <a:lnTo>
                  <a:pt x="596048" y="359808"/>
                </a:lnTo>
                <a:lnTo>
                  <a:pt x="596124" y="360000"/>
                </a:lnTo>
                <a:lnTo>
                  <a:pt x="739558" y="0"/>
                </a:lnTo>
                <a:lnTo>
                  <a:pt x="452689" y="0"/>
                </a:lnTo>
                <a:lnTo>
                  <a:pt x="452689" y="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7"/>
            </p:custDataLst>
          </p:nvPr>
        </p:nvSpPr>
        <p:spPr>
          <a:xfrm>
            <a:off x="470624" y="2931735"/>
            <a:ext cx="617132" cy="9360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8"/>
            </p:custDataLst>
          </p:nvPr>
        </p:nvSpPr>
        <p:spPr>
          <a:xfrm>
            <a:off x="700555" y="2021619"/>
            <a:ext cx="228178" cy="20687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9"/>
            </p:custDataLst>
          </p:nvPr>
        </p:nvSpPr>
        <p:spPr>
          <a:xfrm>
            <a:off x="1270635" y="2453005"/>
            <a:ext cx="1953895" cy="13131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包含用户名、密码输入框，记住密码复选框，登录按钮。</a:t>
            </a: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0"/>
            </p:custDataLst>
          </p:nvPr>
        </p:nvSpPr>
        <p:spPr>
          <a:xfrm>
            <a:off x="1273175" y="2021205"/>
            <a:ext cx="3205480" cy="360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登录页面</a:t>
            </a: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1"/>
            </p:custDataLst>
          </p:nvPr>
        </p:nvSpPr>
        <p:spPr>
          <a:xfrm rot="2700000">
            <a:off x="523240" y="4177966"/>
            <a:ext cx="137160" cy="1371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2"/>
            </p:custDataLst>
          </p:nvPr>
        </p:nvSpPr>
        <p:spPr>
          <a:xfrm>
            <a:off x="282575" y="4225315"/>
            <a:ext cx="4363013" cy="19792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dist="38100" dir="5400000" algn="t" rotWithShape="0">
              <a:schemeClr val="tx1">
                <a:lumMod val="85000"/>
                <a:lumOff val="1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23"/>
            </p:custDataLst>
          </p:nvPr>
        </p:nvSpPr>
        <p:spPr>
          <a:xfrm rot="16200000" flipH="1">
            <a:off x="473084" y="4265939"/>
            <a:ext cx="673266" cy="440506"/>
          </a:xfrm>
          <a:custGeom>
            <a:avLst/>
            <a:gdLst>
              <a:gd name="connsiteX0" fmla="*/ 0 w 739558"/>
              <a:gd name="connsiteY0" fmla="*/ 1 h 720045"/>
              <a:gd name="connsiteX1" fmla="*/ 1 w 739558"/>
              <a:gd name="connsiteY1" fmla="*/ 720001 h 720045"/>
              <a:gd name="connsiteX2" fmla="*/ 452707 w 739558"/>
              <a:gd name="connsiteY2" fmla="*/ 720001 h 720045"/>
              <a:gd name="connsiteX3" fmla="*/ 452689 w 739558"/>
              <a:gd name="connsiteY3" fmla="*/ 720045 h 720045"/>
              <a:gd name="connsiteX4" fmla="*/ 739558 w 739558"/>
              <a:gd name="connsiteY4" fmla="*/ 720045 h 720045"/>
              <a:gd name="connsiteX5" fmla="*/ 596124 w 739558"/>
              <a:gd name="connsiteY5" fmla="*/ 360045 h 720045"/>
              <a:gd name="connsiteX6" fmla="*/ 596048 w 739558"/>
              <a:gd name="connsiteY6" fmla="*/ 360237 h 720045"/>
              <a:gd name="connsiteX7" fmla="*/ 596048 w 739558"/>
              <a:gd name="connsiteY7" fmla="*/ 359808 h 720045"/>
              <a:gd name="connsiteX8" fmla="*/ 596124 w 739558"/>
              <a:gd name="connsiteY8" fmla="*/ 360000 h 720045"/>
              <a:gd name="connsiteX9" fmla="*/ 739558 w 739558"/>
              <a:gd name="connsiteY9" fmla="*/ 0 h 720045"/>
              <a:gd name="connsiteX10" fmla="*/ 452689 w 739558"/>
              <a:gd name="connsiteY10" fmla="*/ 0 h 720045"/>
              <a:gd name="connsiteX11" fmla="*/ 452689 w 739558"/>
              <a:gd name="connsiteY11" fmla="*/ 1 h 720045"/>
            </a:gdLst>
            <a:ahLst/>
            <a:cxnLst/>
            <a:rect l="l" t="t" r="r" b="b"/>
            <a:pathLst>
              <a:path w="739558" h="720045">
                <a:moveTo>
                  <a:pt x="0" y="1"/>
                </a:moveTo>
                <a:lnTo>
                  <a:pt x="1" y="720001"/>
                </a:lnTo>
                <a:lnTo>
                  <a:pt x="452707" y="720001"/>
                </a:lnTo>
                <a:lnTo>
                  <a:pt x="452689" y="720045"/>
                </a:lnTo>
                <a:lnTo>
                  <a:pt x="739558" y="720045"/>
                </a:lnTo>
                <a:lnTo>
                  <a:pt x="596124" y="360045"/>
                </a:lnTo>
                <a:lnTo>
                  <a:pt x="596048" y="360237"/>
                </a:lnTo>
                <a:lnTo>
                  <a:pt x="596048" y="359808"/>
                </a:lnTo>
                <a:lnTo>
                  <a:pt x="596124" y="360000"/>
                </a:lnTo>
                <a:lnTo>
                  <a:pt x="739558" y="0"/>
                </a:lnTo>
                <a:lnTo>
                  <a:pt x="452689" y="0"/>
                </a:lnTo>
                <a:lnTo>
                  <a:pt x="452689" y="1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>
            <p:custDataLst>
              <p:tags r:id="rId24"/>
            </p:custDataLst>
          </p:nvPr>
        </p:nvSpPr>
        <p:spPr>
          <a:xfrm>
            <a:off x="470624" y="5268535"/>
            <a:ext cx="617132" cy="9360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9" name="标题 1"/>
          <p:cNvSpPr txBox="1"/>
          <p:nvPr>
            <p:custDataLst>
              <p:tags r:id="rId25"/>
            </p:custDataLst>
          </p:nvPr>
        </p:nvSpPr>
        <p:spPr>
          <a:xfrm>
            <a:off x="700555" y="4358419"/>
            <a:ext cx="228178" cy="20687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26"/>
            </p:custDataLst>
          </p:nvPr>
        </p:nvSpPr>
        <p:spPr>
          <a:xfrm>
            <a:off x="1257935" y="4789805"/>
            <a:ext cx="3215640" cy="13131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包含角色管理和用户管理。</a:t>
            </a:r>
            <a:endParaRPr kumimoji="1" lang="zh-CN" altLang="en-US"/>
          </a:p>
        </p:txBody>
      </p:sp>
      <p:sp>
        <p:nvSpPr>
          <p:cNvPr id="31" name="标题 1"/>
          <p:cNvSpPr txBox="1"/>
          <p:nvPr>
            <p:custDataLst>
              <p:tags r:id="rId27"/>
            </p:custDataLst>
          </p:nvPr>
        </p:nvSpPr>
        <p:spPr>
          <a:xfrm>
            <a:off x="1257935" y="4358005"/>
            <a:ext cx="3418840" cy="360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系统</a:t>
            </a:r>
            <a:r>
              <a:rPr kumimoji="1" lang="en-US" altLang="zh-CN" sz="1600">
                <a:ln w="12700">
                  <a:noFill/>
                </a:ln>
                <a:solidFill>
                  <a:srgbClr val="0B2641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管理页面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交互界面概述</a:t>
            </a:r>
            <a:endParaRPr kumimoji="1" lang="zh-CN" altLang="en-US"/>
          </a:p>
        </p:txBody>
      </p:sp>
      <p:grpSp>
        <p:nvGrpSpPr>
          <p:cNvPr id="47" name="组合 46"/>
          <p:cNvGrpSpPr/>
          <p:nvPr>
            <p:custDataLst>
              <p:tags r:id="rId28"/>
            </p:custDataLst>
          </p:nvPr>
        </p:nvGrpSpPr>
        <p:grpSpPr>
          <a:xfrm>
            <a:off x="3568700" y="1261555"/>
            <a:ext cx="4415712" cy="4418463"/>
            <a:chOff x="8449" y="-6338"/>
            <a:chExt cx="7478" cy="748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43" name="图片 42" descr="E:/Desktop/end/assets/login.pnglogin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>
              <a:alphaModFix amt="100000"/>
            </a:blip>
            <a:srcRect l="2710" t="1977" r="2710" b="1968"/>
            <a:stretch>
              <a:fillRect/>
            </a:stretch>
          </p:blipFill>
          <p:spPr>
            <a:xfrm>
              <a:off x="8449" y="-6328"/>
              <a:ext cx="3838" cy="3689"/>
            </a:xfrm>
            <a:custGeom>
              <a:avLst/>
              <a:gdLst/>
              <a:ahLst/>
              <a:cxnLst/>
              <a:rect l="l" t="t" r="r" b="b"/>
              <a:pathLst>
                <a:path w="2437130" h="2342462">
                  <a:moveTo>
                    <a:pt x="80089" y="0"/>
                  </a:moveTo>
                  <a:lnTo>
                    <a:pt x="2357041" y="0"/>
                  </a:lnTo>
                  <a:cubicBezTo>
                    <a:pt x="2401273" y="0"/>
                    <a:pt x="2437130" y="35857"/>
                    <a:pt x="2437130" y="80089"/>
                  </a:cubicBezTo>
                  <a:lnTo>
                    <a:pt x="2437130" y="2262373"/>
                  </a:lnTo>
                  <a:cubicBezTo>
                    <a:pt x="2437130" y="2306605"/>
                    <a:pt x="2401273" y="2342462"/>
                    <a:pt x="2357041" y="2342462"/>
                  </a:cubicBezTo>
                  <a:lnTo>
                    <a:pt x="80089" y="2342462"/>
                  </a:lnTo>
                  <a:cubicBezTo>
                    <a:pt x="35857" y="2342462"/>
                    <a:pt x="0" y="2306605"/>
                    <a:pt x="0" y="2262373"/>
                  </a:cubicBezTo>
                  <a:lnTo>
                    <a:pt x="0" y="80089"/>
                  </a:lnTo>
                  <a:cubicBezTo>
                    <a:pt x="0" y="35857"/>
                    <a:pt x="35857" y="0"/>
                    <a:pt x="8008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4" name="图片 43" descr="E:/Desktop/end/assets/工艺监控.png工艺监控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>
              <a:alphaModFix amt="100000"/>
            </a:blip>
            <a:srcRect t="-1285" b="-1282"/>
            <a:stretch>
              <a:fillRect/>
            </a:stretch>
          </p:blipFill>
          <p:spPr>
            <a:xfrm>
              <a:off x="12089" y="-2545"/>
              <a:ext cx="3838" cy="3689"/>
            </a:xfrm>
            <a:custGeom>
              <a:avLst/>
              <a:gdLst/>
              <a:ahLst/>
              <a:cxnLst/>
              <a:rect l="l" t="t" r="r" b="b"/>
              <a:pathLst>
                <a:path w="2437130" h="2342462">
                  <a:moveTo>
                    <a:pt x="80089" y="0"/>
                  </a:moveTo>
                  <a:lnTo>
                    <a:pt x="2357041" y="0"/>
                  </a:lnTo>
                  <a:cubicBezTo>
                    <a:pt x="2401273" y="0"/>
                    <a:pt x="2437130" y="35857"/>
                    <a:pt x="2437130" y="80089"/>
                  </a:cubicBezTo>
                  <a:lnTo>
                    <a:pt x="2437130" y="2262373"/>
                  </a:lnTo>
                  <a:cubicBezTo>
                    <a:pt x="2437130" y="2306605"/>
                    <a:pt x="2401273" y="2342462"/>
                    <a:pt x="2357041" y="2342462"/>
                  </a:cubicBezTo>
                  <a:lnTo>
                    <a:pt x="80089" y="2342462"/>
                  </a:lnTo>
                  <a:cubicBezTo>
                    <a:pt x="35857" y="2342462"/>
                    <a:pt x="0" y="2306605"/>
                    <a:pt x="0" y="2262373"/>
                  </a:cubicBezTo>
                  <a:lnTo>
                    <a:pt x="0" y="80089"/>
                  </a:lnTo>
                  <a:cubicBezTo>
                    <a:pt x="0" y="35857"/>
                    <a:pt x="35857" y="0"/>
                    <a:pt x="80089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5" name="图片 44" descr="E:/Desktop/end/assets/菜单.png菜单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34">
              <a:alphaModFix amt="100000"/>
            </a:blip>
            <a:srcRect l="3" t="7702" r="-3" b="7696"/>
            <a:stretch>
              <a:fillRect/>
            </a:stretch>
          </p:blipFill>
          <p:spPr>
            <a:xfrm>
              <a:off x="8449" y="-2089"/>
              <a:ext cx="3273" cy="3146"/>
            </a:xfrm>
            <a:custGeom>
              <a:avLst/>
              <a:gdLst/>
              <a:ahLst/>
              <a:cxnLst/>
              <a:rect l="l" t="t" r="r" b="b"/>
              <a:pathLst>
                <a:path w="2078478" h="1997741">
                  <a:moveTo>
                    <a:pt x="68303" y="0"/>
                  </a:moveTo>
                  <a:lnTo>
                    <a:pt x="2010175" y="0"/>
                  </a:lnTo>
                  <a:cubicBezTo>
                    <a:pt x="2047898" y="0"/>
                    <a:pt x="2078478" y="30580"/>
                    <a:pt x="2078478" y="68303"/>
                  </a:cubicBezTo>
                  <a:lnTo>
                    <a:pt x="2078478" y="1929438"/>
                  </a:lnTo>
                  <a:cubicBezTo>
                    <a:pt x="2078478" y="1967161"/>
                    <a:pt x="2047898" y="1997741"/>
                    <a:pt x="2010175" y="1997741"/>
                  </a:cubicBezTo>
                  <a:lnTo>
                    <a:pt x="68303" y="1997741"/>
                  </a:lnTo>
                  <a:cubicBezTo>
                    <a:pt x="30580" y="1997741"/>
                    <a:pt x="0" y="1967161"/>
                    <a:pt x="0" y="1929438"/>
                  </a:cubicBezTo>
                  <a:lnTo>
                    <a:pt x="0" y="68303"/>
                  </a:lnTo>
                  <a:cubicBezTo>
                    <a:pt x="0" y="30580"/>
                    <a:pt x="30580" y="0"/>
                    <a:pt x="68303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46" name="图片 45" descr="E:/Desktop/end/assets/计划进度.png计划进度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36">
              <a:alphaModFix amt="100000"/>
            </a:blip>
            <a:srcRect l="-349" t="-8" r="12710" b="8"/>
            <a:stretch>
              <a:fillRect/>
            </a:stretch>
          </p:blipFill>
          <p:spPr>
            <a:xfrm>
              <a:off x="12608" y="-6338"/>
              <a:ext cx="3273" cy="3146"/>
            </a:xfrm>
            <a:custGeom>
              <a:avLst/>
              <a:gdLst/>
              <a:ahLst/>
              <a:cxnLst/>
              <a:rect l="l" t="t" r="r" b="b"/>
              <a:pathLst>
                <a:path w="2078478" h="1997741">
                  <a:moveTo>
                    <a:pt x="68303" y="0"/>
                  </a:moveTo>
                  <a:lnTo>
                    <a:pt x="2010175" y="0"/>
                  </a:lnTo>
                  <a:cubicBezTo>
                    <a:pt x="2047898" y="0"/>
                    <a:pt x="2078478" y="30580"/>
                    <a:pt x="2078478" y="68303"/>
                  </a:cubicBezTo>
                  <a:lnTo>
                    <a:pt x="2078478" y="1929438"/>
                  </a:lnTo>
                  <a:cubicBezTo>
                    <a:pt x="2078478" y="1967161"/>
                    <a:pt x="2047898" y="1997741"/>
                    <a:pt x="2010175" y="1997741"/>
                  </a:cubicBezTo>
                  <a:lnTo>
                    <a:pt x="68303" y="1997741"/>
                  </a:lnTo>
                  <a:cubicBezTo>
                    <a:pt x="30580" y="1997741"/>
                    <a:pt x="0" y="1967161"/>
                    <a:pt x="0" y="1929438"/>
                  </a:cubicBezTo>
                  <a:lnTo>
                    <a:pt x="0" y="68303"/>
                  </a:lnTo>
                  <a:cubicBezTo>
                    <a:pt x="0" y="30580"/>
                    <a:pt x="30580" y="0"/>
                    <a:pt x="68303" y="0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580" r="3580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859169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4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30662" y="1710493"/>
            <a:ext cx="6890863" cy="22690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en-US" altLang="zh-CN" sz="5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30662" y="1222285"/>
            <a:ext cx="6740933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gradFill>
                  <a:gsLst>
                    <a:gs pos="38000">
                      <a:srgbClr val="34FBFF">
                        <a:alpha val="100000"/>
                      </a:srgbClr>
                    </a:gs>
                    <a:gs pos="94000">
                      <a:srgbClr val="000000">
                        <a:alpha val="0"/>
                      </a:srgbClr>
                    </a:gs>
                  </a:gsLst>
                  <a:lin ang="54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thanks for watching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2184593" y="908198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3556193" y="1127391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5419114" y="6226747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0" name="图片 19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" y="260985"/>
            <a:ext cx="1161415" cy="1161415"/>
          </a:xfrm>
          <a:prstGeom prst="rect">
            <a:avLst/>
          </a:prstGeom>
        </p:spPr>
      </p:pic>
      <p:sp>
        <p:nvSpPr>
          <p:cNvPr id="21" name="标题 1"/>
          <p:cNvSpPr txBox="1"/>
          <p:nvPr/>
        </p:nvSpPr>
        <p:spPr>
          <a:xfrm>
            <a:off x="839359" y="4119133"/>
            <a:ext cx="1766287" cy="769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0">
                      <a:srgbClr val="BBFEFF">
                        <a:alpha val="100000"/>
                      </a:srgbClr>
                    </a:gs>
                    <a:gs pos="90000">
                      <a:srgbClr val="34FBFF">
                        <a:alpha val="100000"/>
                      </a:srgbClr>
                    </a:gs>
                  </a:gsLst>
                  <a:lin ang="2700000" scaled="0"/>
                </a:gradFill>
                <a:latin typeface="Microsoft YaHei UI Light" panose="020B0502040204020203" charset="-122"/>
                <a:ea typeface="Microsoft YaHei UI Light" panose="020B0502040204020203" charset="-122"/>
                <a:cs typeface="OPPOSans R" panose="00020600040101010101" charset="-122"/>
              </a:rPr>
              <a:t>2025</a:t>
            </a:r>
            <a:endParaRPr kumimoji="1" lang="zh-CN" altLang="en-US"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706098" y="4119244"/>
            <a:ext cx="6565497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825201" y="5227435"/>
            <a:ext cx="2346014" cy="504092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63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7368" y="5227435"/>
            <a:ext cx="1961271" cy="504092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0"/>
          </a:gradFill>
          <a:ln w="63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7368" y="5247041"/>
            <a:ext cx="1961271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OPPOSans R" panose="00020600040101010101" charset="-122"/>
              </a:rPr>
              <a:t>计科一班第一组</a:t>
            </a:r>
            <a:endParaRPr kumimoji="1" lang="zh-CN" altLang="en-US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华文细黑" panose="02010600040101010101" charset="-122"/>
              <a:ea typeface="华文细黑" panose="02010600040101010101" charset="-122"/>
              <a:cs typeface="OPPOSans R" panose="00020600040101010101" charset="-122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3017520" y="5247005"/>
            <a:ext cx="2071370" cy="400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时间：</a:t>
            </a: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Microsoft YaHei UI Light" panose="020B0502040204020203" charset="-122"/>
                <a:ea typeface="Microsoft YaHei UI Light" panose="020B0502040204020203" charset="-122"/>
                <a:cs typeface="OPPOSans R" panose="00020600040101010101" charset="-122"/>
              </a:rPr>
              <a:t>2025.1.3</a:t>
            </a:r>
            <a:endParaRPr kumimoji="1" lang="en-US" altLang="zh-CN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Microsoft YaHei UI Light" panose="020B0502040204020203" charset="-122"/>
              <a:ea typeface="Microsoft YaHei UI Light" panose="020B0502040204020203" charset="-122"/>
              <a:cs typeface="OPPOSans R" panose="00020600040101010101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 flipH="1">
            <a:off x="4047514" y="6007554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5546114" y="6353747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06098" y="4951926"/>
            <a:ext cx="6565497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638060" y="6005124"/>
            <a:ext cx="1766287" cy="221623"/>
          </a:xfrm>
          <a:custGeom>
            <a:avLst/>
            <a:gdLst>
              <a:gd name="connsiteX0" fmla="*/ 0 w 323850"/>
              <a:gd name="connsiteY0" fmla="*/ 0 h 47625"/>
              <a:gd name="connsiteX1" fmla="*/ 80963 w 323850"/>
              <a:gd name="connsiteY1" fmla="*/ 0 h 47625"/>
              <a:gd name="connsiteX2" fmla="*/ 107918 w 323850"/>
              <a:gd name="connsiteY2" fmla="*/ 26956 h 47625"/>
              <a:gd name="connsiteX3" fmla="*/ 80963 w 323850"/>
              <a:gd name="connsiteY3" fmla="*/ 53912 h 47625"/>
              <a:gd name="connsiteX4" fmla="*/ 0 w 323850"/>
              <a:gd name="connsiteY4" fmla="*/ 53912 h 47625"/>
              <a:gd name="connsiteX5" fmla="*/ 26956 w 323850"/>
              <a:gd name="connsiteY5" fmla="*/ 26956 h 47625"/>
              <a:gd name="connsiteX6" fmla="*/ 0 w 323850"/>
              <a:gd name="connsiteY6" fmla="*/ 0 h 47625"/>
              <a:gd name="connsiteX7" fmla="*/ 134969 w 323850"/>
              <a:gd name="connsiteY7" fmla="*/ 26956 h 47625"/>
              <a:gd name="connsiteX8" fmla="*/ 108014 w 323850"/>
              <a:gd name="connsiteY8" fmla="*/ 53912 h 47625"/>
              <a:gd name="connsiteX9" fmla="*/ 189071 w 323850"/>
              <a:gd name="connsiteY9" fmla="*/ 53912 h 47625"/>
              <a:gd name="connsiteX10" fmla="*/ 216027 w 323850"/>
              <a:gd name="connsiteY10" fmla="*/ 26956 h 47625"/>
              <a:gd name="connsiteX11" fmla="*/ 189071 w 323850"/>
              <a:gd name="connsiteY11" fmla="*/ 0 h 47625"/>
              <a:gd name="connsiteX12" fmla="*/ 108014 w 323850"/>
              <a:gd name="connsiteY12" fmla="*/ 0 h 47625"/>
              <a:gd name="connsiteX13" fmla="*/ 134969 w 323850"/>
              <a:gd name="connsiteY13" fmla="*/ 26956 h 47625"/>
              <a:gd name="connsiteX14" fmla="*/ 243078 w 323850"/>
              <a:gd name="connsiteY14" fmla="*/ 26956 h 47625"/>
              <a:gd name="connsiteX15" fmla="*/ 216027 w 323850"/>
              <a:gd name="connsiteY15" fmla="*/ 53912 h 47625"/>
              <a:gd name="connsiteX16" fmla="*/ 296990 w 323850"/>
              <a:gd name="connsiteY16" fmla="*/ 53912 h 47625"/>
              <a:gd name="connsiteX17" fmla="*/ 324040 w 323850"/>
              <a:gd name="connsiteY17" fmla="*/ 26956 h 47625"/>
              <a:gd name="connsiteX18" fmla="*/ 296990 w 323850"/>
              <a:gd name="connsiteY18" fmla="*/ 0 h 47625"/>
              <a:gd name="connsiteX19" fmla="*/ 216027 w 323850"/>
              <a:gd name="connsiteY19" fmla="*/ 0 h 47625"/>
              <a:gd name="connsiteX20" fmla="*/ 243078 w 323850"/>
              <a:gd name="connsiteY20" fmla="*/ 26956 h 47625"/>
            </a:gdLst>
            <a:ahLst/>
            <a:cxnLst/>
            <a:rect l="l" t="t" r="r" b="b"/>
            <a:pathLst>
              <a:path w="323850" h="47625">
                <a:moveTo>
                  <a:pt x="0" y="0"/>
                </a:moveTo>
                <a:lnTo>
                  <a:pt x="80963" y="0"/>
                </a:lnTo>
                <a:lnTo>
                  <a:pt x="107918" y="26956"/>
                </a:lnTo>
                <a:lnTo>
                  <a:pt x="80963" y="53912"/>
                </a:lnTo>
                <a:lnTo>
                  <a:pt x="0" y="53912"/>
                </a:lnTo>
                <a:lnTo>
                  <a:pt x="26956" y="26956"/>
                </a:lnTo>
                <a:lnTo>
                  <a:pt x="0" y="0"/>
                </a:lnTo>
                <a:close/>
                <a:moveTo>
                  <a:pt x="134969" y="26956"/>
                </a:moveTo>
                <a:lnTo>
                  <a:pt x="108014" y="53912"/>
                </a:lnTo>
                <a:lnTo>
                  <a:pt x="189071" y="53912"/>
                </a:lnTo>
                <a:lnTo>
                  <a:pt x="216027" y="26956"/>
                </a:lnTo>
                <a:lnTo>
                  <a:pt x="189071" y="0"/>
                </a:lnTo>
                <a:lnTo>
                  <a:pt x="108014" y="0"/>
                </a:lnTo>
                <a:lnTo>
                  <a:pt x="134969" y="26956"/>
                </a:lnTo>
                <a:close/>
                <a:moveTo>
                  <a:pt x="243078" y="26956"/>
                </a:moveTo>
                <a:lnTo>
                  <a:pt x="216027" y="53912"/>
                </a:lnTo>
                <a:lnTo>
                  <a:pt x="296990" y="53912"/>
                </a:lnTo>
                <a:lnTo>
                  <a:pt x="324040" y="26956"/>
                </a:lnTo>
                <a:lnTo>
                  <a:pt x="296990" y="0"/>
                </a:lnTo>
                <a:lnTo>
                  <a:pt x="216027" y="0"/>
                </a:lnTo>
                <a:lnTo>
                  <a:pt x="243078" y="269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3000">
                <a:schemeClr val="accent2">
                  <a:lumMod val="75000"/>
                </a:schemeClr>
              </a:gs>
              <a:gs pos="100000">
                <a:schemeClr val="accent2">
                  <a:lumMod val="50000"/>
                  <a:alpha val="0"/>
                </a:schemeClr>
              </a:gs>
            </a:gsLst>
            <a:lin ang="0" scaled="0"/>
          </a:gradFill>
          <a:ln w="635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31" name="标题 1"/>
          <p:cNvCxnSpPr/>
          <p:nvPr/>
        </p:nvCxnSpPr>
        <p:spPr>
          <a:xfrm>
            <a:off x="2384666" y="4565087"/>
            <a:ext cx="4765434" cy="1993"/>
          </a:xfrm>
          <a:prstGeom prst="straightConnector1">
            <a:avLst/>
          </a:prstGeom>
          <a:noFill/>
          <a:ln w="28575" cap="sq">
            <a:solidFill>
              <a:schemeClr val="bg1"/>
            </a:solidFill>
            <a:miter/>
            <a:tailEnd type="triangle"/>
          </a:ln>
        </p:spPr>
      </p:cxnSp>
      <p:sp>
        <p:nvSpPr>
          <p:cNvPr id="32" name="Text4"/>
          <p:cNvSpPr txBox="1"/>
          <p:nvPr>
            <p:custDataLst>
              <p:tags r:id="rId3"/>
            </p:custDataLst>
          </p:nvPr>
        </p:nvSpPr>
        <p:spPr>
          <a:xfrm>
            <a:off x="2495550" y="5344160"/>
            <a:ext cx="4179570" cy="1541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李梓轩 张鑫琦 刘知达</a:t>
            </a:r>
            <a:endParaRPr lang="en-US" altLang="zh-CN" sz="1200">
              <a:solidFill>
                <a:schemeClr val="bg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马延鑫</a:t>
            </a:r>
            <a:r>
              <a:rPr lang="en-US" altLang="zh-CN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吴冠仪</a:t>
            </a:r>
            <a:r>
              <a:rPr lang="en-US" altLang="zh-CN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董</a:t>
            </a:r>
            <a:r>
              <a:rPr lang="zh-CN" altLang="en-US" sz="12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浩天</a:t>
            </a:r>
            <a:endParaRPr lang="zh-CN" altLang="en-US" sz="1200">
              <a:solidFill>
                <a:schemeClr val="bg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3" name="Text4"/>
          <p:cNvSpPr txBox="1"/>
          <p:nvPr>
            <p:custDataLst>
              <p:tags r:id="rId4"/>
            </p:custDataLst>
          </p:nvPr>
        </p:nvSpPr>
        <p:spPr>
          <a:xfrm>
            <a:off x="3556000" y="2049145"/>
            <a:ext cx="4876800" cy="19100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本项目已上传至开源网站</a:t>
            </a:r>
            <a:r>
              <a:rPr lang="en-US" altLang="zh-CN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</a:t>
            </a:r>
            <a:r>
              <a:rPr lang="zh-CN" altLang="en-US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br>
              <a:rPr lang="zh-CN" altLang="en-US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en-US" altLang="zh-CN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github.com/pilliaredrw/craftMen</a:t>
            </a:r>
            <a:endParaRPr lang="en-US" altLang="zh-CN" sz="2000">
              <a:solidFill>
                <a:schemeClr val="bg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项目全程采用</a:t>
            </a:r>
            <a:r>
              <a:rPr lang="en-US" altLang="zh-CN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Git</a:t>
            </a:r>
            <a:r>
              <a:rPr lang="zh-CN" altLang="en-US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进行版本控制，</a:t>
            </a:r>
            <a:br>
              <a:rPr lang="zh-CN" altLang="en-US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</a:br>
            <a:r>
              <a:rPr lang="zh-CN" altLang="en-US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且服务已部署至云端，</a:t>
            </a:r>
            <a:endParaRPr lang="zh-CN" altLang="en-US" sz="2000">
              <a:solidFill>
                <a:schemeClr val="bg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欢迎任意设备访问：</a:t>
            </a:r>
            <a:r>
              <a:rPr lang="en-US" altLang="zh-CN" sz="2000">
                <a:solidFill>
                  <a:schemeClr val="bg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cft.nb666.de</a:t>
            </a:r>
            <a:endParaRPr lang="en-US" altLang="zh-CN" sz="2000">
              <a:solidFill>
                <a:schemeClr val="bg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4" name="图片 33" descr="e28b31605d84497fa6e2177b270c8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715" y="1341120"/>
            <a:ext cx="3977640" cy="3977640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0"/>
            <a:ext cx="5930812" cy="6858000"/>
          </a:xfrm>
          <a:custGeom>
            <a:avLst/>
            <a:gdLst>
              <a:gd name="connsiteX0" fmla="*/ 0 w 7038146"/>
              <a:gd name="connsiteY0" fmla="*/ 0 h 6858000"/>
              <a:gd name="connsiteX1" fmla="*/ 3068094 w 7038146"/>
              <a:gd name="connsiteY1" fmla="*/ 0 h 6858000"/>
              <a:gd name="connsiteX2" fmla="*/ 7038146 w 7038146"/>
              <a:gd name="connsiteY2" fmla="*/ 6858000 h 6858000"/>
              <a:gd name="connsiteX3" fmla="*/ 0 w 7038146"/>
              <a:gd name="connsiteY3" fmla="*/ 6858000 h 6858000"/>
            </a:gdLst>
            <a:ahLst/>
            <a:cxnLst/>
            <a:rect l="l" t="t" r="r" b="b"/>
            <a:pathLst>
              <a:path w="7038146" h="6858000">
                <a:moveTo>
                  <a:pt x="0" y="0"/>
                </a:moveTo>
                <a:lnTo>
                  <a:pt x="3068094" y="0"/>
                </a:lnTo>
                <a:lnTo>
                  <a:pt x="7038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4524641" cy="6858000"/>
          </a:xfrm>
          <a:custGeom>
            <a:avLst/>
            <a:gdLst>
              <a:gd name="connsiteX0" fmla="*/ 0 w 7038146"/>
              <a:gd name="connsiteY0" fmla="*/ 0 h 6858000"/>
              <a:gd name="connsiteX1" fmla="*/ 3068094 w 7038146"/>
              <a:gd name="connsiteY1" fmla="*/ 0 h 6858000"/>
              <a:gd name="connsiteX2" fmla="*/ 7038146 w 7038146"/>
              <a:gd name="connsiteY2" fmla="*/ 6858000 h 6858000"/>
              <a:gd name="connsiteX3" fmla="*/ 0 w 7038146"/>
              <a:gd name="connsiteY3" fmla="*/ 6858000 h 6858000"/>
            </a:gdLst>
            <a:ahLst/>
            <a:cxnLst/>
            <a:rect l="l" t="t" r="r" b="b"/>
            <a:pathLst>
              <a:path w="7038146" h="6858000">
                <a:moveTo>
                  <a:pt x="0" y="0"/>
                </a:moveTo>
                <a:lnTo>
                  <a:pt x="3068094" y="0"/>
                </a:lnTo>
                <a:lnTo>
                  <a:pt x="7038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905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3118471" cy="6858000"/>
          </a:xfrm>
          <a:custGeom>
            <a:avLst/>
            <a:gdLst>
              <a:gd name="connsiteX0" fmla="*/ 0 w 7038146"/>
              <a:gd name="connsiteY0" fmla="*/ 0 h 6858000"/>
              <a:gd name="connsiteX1" fmla="*/ 3068094 w 7038146"/>
              <a:gd name="connsiteY1" fmla="*/ 0 h 6858000"/>
              <a:gd name="connsiteX2" fmla="*/ 7038146 w 7038146"/>
              <a:gd name="connsiteY2" fmla="*/ 6858000 h 6858000"/>
              <a:gd name="connsiteX3" fmla="*/ 0 w 7038146"/>
              <a:gd name="connsiteY3" fmla="*/ 6858000 h 6858000"/>
            </a:gdLst>
            <a:ahLst/>
            <a:cxnLst/>
            <a:rect l="l" t="t" r="r" b="b"/>
            <a:pathLst>
              <a:path w="7038146" h="6858000">
                <a:moveTo>
                  <a:pt x="0" y="0"/>
                </a:moveTo>
                <a:lnTo>
                  <a:pt x="3068094" y="0"/>
                </a:lnTo>
                <a:lnTo>
                  <a:pt x="70381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9050" cap="flat">
            <a:noFill/>
            <a:miter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1712299" cy="6858000"/>
          </a:xfrm>
          <a:custGeom>
            <a:avLst/>
            <a:gdLst>
              <a:gd name="connsiteX0" fmla="*/ 0 w 2032000"/>
              <a:gd name="connsiteY0" fmla="*/ 0 h 6858000"/>
              <a:gd name="connsiteX1" fmla="*/ 1200453 w 2032000"/>
              <a:gd name="connsiteY1" fmla="*/ 0 h 6858000"/>
              <a:gd name="connsiteX2" fmla="*/ 2032000 w 2032000"/>
              <a:gd name="connsiteY2" fmla="*/ 6858000 h 6858000"/>
              <a:gd name="connsiteX3" fmla="*/ 0 w 2032000"/>
              <a:gd name="connsiteY3" fmla="*/ 6858000 h 6858000"/>
            </a:gdLst>
            <a:ahLst/>
            <a:cxnLst/>
            <a:rect l="l" t="t" r="r" b="b"/>
            <a:pathLst>
              <a:path w="2032000" h="6858000">
                <a:moveTo>
                  <a:pt x="0" y="0"/>
                </a:moveTo>
                <a:lnTo>
                  <a:pt x="1200453" y="0"/>
                </a:lnTo>
                <a:lnTo>
                  <a:pt x="203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647080" y="877549"/>
            <a:ext cx="1854276" cy="430887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Catalogue</a:t>
            </a: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 flipH="1">
            <a:off x="4647080" y="1395839"/>
            <a:ext cx="68718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6501356" y="599079"/>
            <a:ext cx="1401805" cy="73866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solidFill>
                    <a:srgbClr val="000000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088721" y="1944204"/>
            <a:ext cx="468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A9AC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01.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586900" y="1920416"/>
            <a:ext cx="4932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项目背景与目标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088721" y="2689509"/>
            <a:ext cx="468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A9AC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02.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86900" y="2665721"/>
            <a:ext cx="4932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系统功能结构与非功能性需求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088721" y="3434814"/>
            <a:ext cx="468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A9AC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03.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86900" y="3411026"/>
            <a:ext cx="4932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系统架构设计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088721" y="4180119"/>
            <a:ext cx="468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A9AC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04.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586900" y="4156331"/>
            <a:ext cx="4932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功能设计与数据库设计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088721" y="4925424"/>
            <a:ext cx="468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A9AC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05.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586900" y="4901636"/>
            <a:ext cx="4932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用户界面设计与安全性能优化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088721" y="5670727"/>
            <a:ext cx="468000" cy="360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A9AC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06.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586900" y="5646939"/>
            <a:ext cx="4932000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部署与使用说明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580" r="35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3600302" y="0"/>
            <a:ext cx="859169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4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9954227" y="4981139"/>
            <a:ext cx="1564668" cy="478811"/>
          </a:xfrm>
          <a:prstGeom prst="roundRect">
            <a:avLst>
              <a:gd name="adj" fmla="val 8559"/>
            </a:avLst>
          </a:prstGeom>
          <a:gradFill>
            <a:gsLst>
              <a:gs pos="0">
                <a:schemeClr val="accent2">
                  <a:lumMod val="75000"/>
                </a:schemeClr>
              </a:gs>
              <a:gs pos="87000">
                <a:schemeClr val="accent2">
                  <a:lumMod val="50000"/>
                </a:schemeClr>
              </a:gs>
            </a:gsLst>
            <a:lin ang="108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96000" y="2910113"/>
            <a:ext cx="5527135" cy="19385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gradFill>
                  <a:gsLst>
                    <a:gs pos="0">
                      <a:srgbClr val="BBFEFF">
                        <a:alpha val="100000"/>
                      </a:srgbClr>
                    </a:gs>
                    <a:gs pos="94000">
                      <a:srgbClr val="00A9AC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项目背景与目标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063690" y="5022173"/>
            <a:ext cx="1345742" cy="3967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第一组</a:t>
            </a:r>
            <a:endParaRPr kumimoji="1" lang="zh-CN" altLang="en-US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5003800" y="1508403"/>
            <a:ext cx="4432299" cy="14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44450">
                  <a:solidFill>
                    <a:schemeClr val="bg1">
                      <a:alpha val="100000"/>
                    </a:scheme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83170" y="6007554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11570" y="6226747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312513" y="6199596"/>
            <a:ext cx="1206382" cy="148407"/>
            <a:chOff x="10312513" y="6199596"/>
            <a:chExt cx="1206382" cy="148407"/>
          </a:xfrm>
        </p:grpSpPr>
        <p:sp>
          <p:nvSpPr>
            <p:cNvPr id="11" name="标题 1"/>
            <p:cNvSpPr txBox="1"/>
            <p:nvPr/>
          </p:nvSpPr>
          <p:spPr>
            <a:xfrm>
              <a:off x="1031251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052410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073570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94729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115889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37048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>
            <a:off x="8839200" y="-609599"/>
            <a:ext cx="2679700" cy="36174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44450">
                  <a:solidFill>
                    <a:schemeClr val="bg1">
                      <a:alpha val="100000"/>
                    </a:scheme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236732" y="908198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865132" y="1127391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640" y="260350"/>
            <a:ext cx="1161415" cy="1161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2" name="图片 11" descr="功能需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1917065"/>
            <a:ext cx="8589010" cy="4491355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6838900" y="4360103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207260" y="1196975"/>
            <a:ext cx="3773170" cy="17157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indent="457200"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Source Han Sans" panose="020B0500000000000000" charset="-122"/>
              </a:rPr>
              <a:t>本次生产实习直接给出功能需求图，目的大致为通过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Source Han Sans" panose="020B0500000000000000" charset="-122"/>
              </a:rPr>
              <a:t>信息化手段实现生产制造过程的高效管理和全面监控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Source Han Sans" panose="020B0500000000000000" charset="-122"/>
              </a:rPr>
              <a:t>，要求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Source Han Sans" panose="020B0500000000000000" charset="-122"/>
                <a:sym typeface="+mn-ea"/>
              </a:rPr>
              <a:t>平台支持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Source Han Sans" panose="020B0500000000000000" charset="-122"/>
                <a:sym typeface="+mn-ea"/>
              </a:rPr>
              <a:t>工艺监控管理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Source Han Sans" panose="020B0500000000000000" charset="-122"/>
                <a:sym typeface="+mn-ea"/>
              </a:rPr>
              <a:t>、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Source Han Sans" panose="020B0500000000000000" charset="-122"/>
                <a:sym typeface="+mn-ea"/>
              </a:rPr>
              <a:t>计划进度管理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Source Han Sans" panose="020B0500000000000000" charset="-122"/>
                <a:sym typeface="+mn-ea"/>
              </a:rPr>
              <a:t>、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Source Han Sans" panose="020B0500000000000000" charset="-122"/>
                <a:sym typeface="+mn-ea"/>
              </a:rPr>
              <a:t>基础信息管理、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Source Han Sans" panose="020B0500000000000000" charset="-122"/>
                <a:sym typeface="+mn-ea"/>
              </a:rPr>
              <a:t>用户登录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等线" panose="02010600030101010101" charset="-122"/>
                <a:ea typeface="等线" panose="02010600030101010101" charset="-122"/>
                <a:cs typeface="Source Han Sans" panose="020B0500000000000000" charset="-122"/>
                <a:sym typeface="+mn-ea"/>
              </a:rPr>
              <a:t>等功能模块。</a:t>
            </a:r>
            <a:endParaRPr kumimoji="1" lang="zh-CN" altLang="en-US" sz="1400">
              <a:latin typeface="等线" panose="02010600030101010101" charset="-122"/>
              <a:ea typeface="等线" panose="02010600030101010101" charset="-122"/>
            </a:endParaRPr>
          </a:p>
          <a:p>
            <a:pPr algn="l">
              <a:lnSpc>
                <a:spcPct val="150000"/>
              </a:lnSpc>
            </a:pP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等线" panose="02010600030101010101" charset="-122"/>
              <a:ea typeface="等线" panose="02010600030101010101" charset="-122"/>
              <a:cs typeface="Source Han Sans" panose="020B05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60400" y="1462730"/>
            <a:ext cx="1031204" cy="433737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25739" y="1614329"/>
            <a:ext cx="900527" cy="4034177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思源黑体 CN Bold" panose="020B0800000000000000" charset="-122"/>
              </a:rPr>
              <a:t>背景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思源黑体 CN Bold" panose="020B0800000000000000" charset="-122"/>
              </a:rPr>
              <a:t>目标</a:t>
            </a:r>
            <a:endParaRPr kumimoji="1"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项目概述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516961" y="1705899"/>
            <a:ext cx="10800" cy="457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454089" y="1608137"/>
            <a:ext cx="136544" cy="136544"/>
          </a:xfrm>
          <a:prstGeom prst="ellipse">
            <a:avLst/>
          </a:prstGeom>
          <a:solidFill>
            <a:schemeClr val="accent2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3218015" y="1608137"/>
            <a:ext cx="136544" cy="136544"/>
          </a:xfrm>
          <a:prstGeom prst="ellipse">
            <a:avLst/>
          </a:prstGeom>
          <a:solidFill>
            <a:schemeClr val="accent2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5918965" y="1724949"/>
            <a:ext cx="10800" cy="4140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5880858" y="1588452"/>
            <a:ext cx="136544" cy="136544"/>
          </a:xfrm>
          <a:prstGeom prst="ellipse">
            <a:avLst/>
          </a:prstGeom>
          <a:solidFill>
            <a:schemeClr val="accent2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6"/>
            </p:custDataLst>
          </p:nvPr>
        </p:nvSpPr>
        <p:spPr>
          <a:xfrm>
            <a:off x="8781198" y="1355379"/>
            <a:ext cx="10800" cy="3960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>
            <a:off x="8718326" y="1257617"/>
            <a:ext cx="136544" cy="136544"/>
          </a:xfrm>
          <a:prstGeom prst="ellipse">
            <a:avLst/>
          </a:prstGeom>
          <a:solidFill>
            <a:schemeClr val="accent1"/>
          </a:solidFill>
          <a:ln w="508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8"/>
            </p:custDataLst>
          </p:nvPr>
        </p:nvSpPr>
        <p:spPr>
          <a:xfrm rot="16200000" flipH="1" flipV="1">
            <a:off x="4999355" y="-333375"/>
            <a:ext cx="2193925" cy="12190730"/>
          </a:xfrm>
          <a:prstGeom prst="leftBrace">
            <a:avLst>
              <a:gd name="adj1" fmla="val 102480"/>
              <a:gd name="adj2" fmla="val 27934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4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8" name="组合 27"/>
          <p:cNvGrpSpPr/>
          <p:nvPr>
            <p:custDataLst>
              <p:tags r:id="rId9"/>
            </p:custDataLst>
          </p:nvPr>
        </p:nvGrpSpPr>
        <p:grpSpPr>
          <a:xfrm>
            <a:off x="6254115" y="1270000"/>
            <a:ext cx="2227580" cy="4151630"/>
            <a:chOff x="1169" y="1981"/>
            <a:chExt cx="3508" cy="6538"/>
          </a:xfrm>
        </p:grpSpPr>
        <p:sp>
          <p:nvSpPr>
            <p:cNvPr id="5" name="标题 1"/>
            <p:cNvSpPr txBox="1"/>
            <p:nvPr>
              <p:custDataLst>
                <p:tags r:id="rId10"/>
              </p:custDataLst>
            </p:nvPr>
          </p:nvSpPr>
          <p:spPr>
            <a:xfrm>
              <a:off x="1169" y="3251"/>
              <a:ext cx="3507" cy="526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用户通过用户名和密码登录系统，支持记住密码功能。</a:t>
              </a:r>
              <a:endParaRPr kumimoji="1" lang="zh-CN" altLang="en-US"/>
            </a:p>
          </p:txBody>
        </p:sp>
        <p:sp>
          <p:nvSpPr>
            <p:cNvPr id="16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1169" y="1981"/>
              <a:ext cx="3509" cy="11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登录模块</a:t>
              </a:r>
              <a:endParaRPr kumimoji="1" lang="zh-CN" altLang="en-US"/>
            </a:p>
          </p:txBody>
        </p:sp>
      </p:grpSp>
      <p:grpSp>
        <p:nvGrpSpPr>
          <p:cNvPr id="27" name="组合 26"/>
          <p:cNvGrpSpPr/>
          <p:nvPr>
            <p:custDataLst>
              <p:tags r:id="rId12"/>
            </p:custDataLst>
          </p:nvPr>
        </p:nvGrpSpPr>
        <p:grpSpPr>
          <a:xfrm>
            <a:off x="8976360" y="765175"/>
            <a:ext cx="2227580" cy="4150995"/>
            <a:chOff x="5708" y="1430"/>
            <a:chExt cx="3508" cy="6537"/>
          </a:xfrm>
        </p:grpSpPr>
        <p:sp>
          <p:nvSpPr>
            <p:cNvPr id="14" name="标题 1"/>
            <p:cNvSpPr txBox="1"/>
            <p:nvPr>
              <p:custDataLst>
                <p:tags r:id="rId13"/>
              </p:custDataLst>
            </p:nvPr>
          </p:nvSpPr>
          <p:spPr>
            <a:xfrm>
              <a:off x="5708" y="2699"/>
              <a:ext cx="3508" cy="526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包括角色管理和用户管理，支持权限创建和编辑。</a:t>
              </a:r>
              <a:endParaRPr kumimoji="1" lang="zh-CN" altLang="en-US"/>
            </a:p>
          </p:txBody>
        </p:sp>
        <p:sp>
          <p:nvSpPr>
            <p:cNvPr id="17" name="标题 1"/>
            <p:cNvSpPr txBox="1"/>
            <p:nvPr>
              <p:custDataLst>
                <p:tags r:id="rId14"/>
              </p:custDataLst>
            </p:nvPr>
          </p:nvSpPr>
          <p:spPr>
            <a:xfrm>
              <a:off x="5708" y="1430"/>
              <a:ext cx="3509" cy="11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00A9AC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系统管理模块</a:t>
              </a:r>
              <a:endParaRPr kumimoji="1" lang="zh-CN" altLang="en-US"/>
            </a:p>
          </p:txBody>
        </p:sp>
      </p:grpSp>
      <p:grpSp>
        <p:nvGrpSpPr>
          <p:cNvPr id="25" name="组合 24"/>
          <p:cNvGrpSpPr/>
          <p:nvPr>
            <p:custDataLst>
              <p:tags r:id="rId15"/>
            </p:custDataLst>
          </p:nvPr>
        </p:nvGrpSpPr>
        <p:grpSpPr>
          <a:xfrm>
            <a:off x="3503930" y="1270635"/>
            <a:ext cx="2227580" cy="4151630"/>
            <a:chOff x="10248" y="1981"/>
            <a:chExt cx="3508" cy="6538"/>
          </a:xfrm>
        </p:grpSpPr>
        <p:sp>
          <p:nvSpPr>
            <p:cNvPr id="11" name="标题 1"/>
            <p:cNvSpPr txBox="1"/>
            <p:nvPr>
              <p:custDataLst>
                <p:tags r:id="rId16"/>
              </p:custDataLst>
            </p:nvPr>
          </p:nvSpPr>
          <p:spPr>
            <a:xfrm>
              <a:off x="10248" y="3251"/>
              <a:ext cx="3508" cy="526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涵盖客户管理和产品管理，支持信息录入和查询。</a:t>
              </a:r>
              <a:endParaRPr kumimoji="1" lang="zh-CN" altLang="en-US"/>
            </a:p>
          </p:txBody>
        </p:sp>
        <p:sp>
          <p:nvSpPr>
            <p:cNvPr id="18" name="标题 1"/>
            <p:cNvSpPr txBox="1"/>
            <p:nvPr>
              <p:custDataLst>
                <p:tags r:id="rId17"/>
              </p:custDataLst>
            </p:nvPr>
          </p:nvSpPr>
          <p:spPr>
            <a:xfrm>
              <a:off x="10248" y="1981"/>
              <a:ext cx="3509" cy="11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计划进度模块</a:t>
              </a:r>
              <a:endParaRPr kumimoji="1" lang="zh-CN" altLang="en-US"/>
            </a:p>
          </p:txBody>
        </p:sp>
      </p:grpSp>
      <p:grpSp>
        <p:nvGrpSpPr>
          <p:cNvPr id="26" name="组合 25"/>
          <p:cNvGrpSpPr/>
          <p:nvPr>
            <p:custDataLst>
              <p:tags r:id="rId18"/>
            </p:custDataLst>
          </p:nvPr>
        </p:nvGrpSpPr>
        <p:grpSpPr>
          <a:xfrm>
            <a:off x="767715" y="1269365"/>
            <a:ext cx="2227580" cy="4151630"/>
            <a:chOff x="14787" y="1981"/>
            <a:chExt cx="3508" cy="6538"/>
          </a:xfrm>
        </p:grpSpPr>
        <p:sp>
          <p:nvSpPr>
            <p:cNvPr id="8" name="标题 1"/>
            <p:cNvSpPr txBox="1"/>
            <p:nvPr>
              <p:custDataLst>
                <p:tags r:id="rId19"/>
              </p:custDataLst>
            </p:nvPr>
          </p:nvSpPr>
          <p:spPr>
            <a:xfrm>
              <a:off x="14787" y="3251"/>
              <a:ext cx="3508" cy="526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Source Han Sans" panose="020B0500000000000000" charset="-122"/>
                  <a:ea typeface="Source Han Sans" panose="020B0500000000000000" charset="-122"/>
                  <a:cs typeface="Source Han Sans" panose="020B0500000000000000" charset="-122"/>
                </a:rPr>
                <a:t>包括工艺管理、工艺要求、工艺计划和工序管理，支持创建和查询工艺相关信息。</a:t>
              </a:r>
              <a:endParaRPr kumimoji="1" lang="zh-CN" altLang="en-US"/>
            </a:p>
          </p:txBody>
        </p:sp>
        <p:sp>
          <p:nvSpPr>
            <p:cNvPr id="19" name="标题 1"/>
            <p:cNvSpPr txBox="1"/>
            <p:nvPr>
              <p:custDataLst>
                <p:tags r:id="rId20"/>
              </p:custDataLst>
            </p:nvPr>
          </p:nvSpPr>
          <p:spPr>
            <a:xfrm>
              <a:off x="14787" y="1981"/>
              <a:ext cx="3509" cy="11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1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0B2641">
                      <a:alpha val="100000"/>
                    </a:srgbClr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工艺监控模块</a:t>
              </a:r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功能需求概览</a:t>
            </a:r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977255" y="2947670"/>
            <a:ext cx="2559050" cy="2367915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29" name="标题 1"/>
          <p:cNvSpPr txBox="1"/>
          <p:nvPr>
            <p:custDataLst>
              <p:tags r:id="rId23"/>
            </p:custDataLst>
          </p:nvPr>
        </p:nvSpPr>
        <p:spPr>
          <a:xfrm>
            <a:off x="3288736" y="1773209"/>
            <a:ext cx="10800" cy="4572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0" name="图片 29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29615" y="2947670"/>
            <a:ext cx="2287270" cy="2617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9002395" y="2277110"/>
            <a:ext cx="2296795" cy="290957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3454400" y="2947670"/>
            <a:ext cx="2277745" cy="1758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580" r="35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3600302" y="0"/>
            <a:ext cx="859169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4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235825" y="2910205"/>
            <a:ext cx="4387215" cy="19386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gradFill>
                  <a:gsLst>
                    <a:gs pos="0">
                      <a:srgbClr val="BBFEFF">
                        <a:alpha val="100000"/>
                      </a:srgbClr>
                    </a:gs>
                    <a:gs pos="94000">
                      <a:srgbClr val="00A9AC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系统功能结构与非功能性需求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03800" y="1508403"/>
            <a:ext cx="4432299" cy="14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44450">
                  <a:solidFill>
                    <a:schemeClr val="bg1">
                      <a:alpha val="100000"/>
                    </a:scheme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en-US" altLang="zh-CN" sz="11500">
              <a:ln w="44450">
                <a:solidFill>
                  <a:schemeClr val="bg1">
                    <a:alpha val="100000"/>
                  </a:schemeClr>
                </a:solidFill>
              </a:ln>
              <a:noFill/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683170" y="6007554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11570" y="6226747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312513" y="6199596"/>
            <a:ext cx="1206382" cy="148407"/>
            <a:chOff x="10312513" y="6199596"/>
            <a:chExt cx="1206382" cy="148407"/>
          </a:xfrm>
        </p:grpSpPr>
        <p:sp>
          <p:nvSpPr>
            <p:cNvPr id="11" name="标题 1"/>
            <p:cNvSpPr txBox="1"/>
            <p:nvPr/>
          </p:nvSpPr>
          <p:spPr>
            <a:xfrm>
              <a:off x="1031251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052410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073570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94729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115889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37048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>
            <a:off x="8839200" y="-609599"/>
            <a:ext cx="2679700" cy="36174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44450">
                  <a:solidFill>
                    <a:schemeClr val="bg1">
                      <a:alpha val="100000"/>
                    </a:scheme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en-US" altLang="zh-CN" sz="11500">
              <a:ln w="44450">
                <a:solidFill>
                  <a:schemeClr val="bg1">
                    <a:alpha val="100000"/>
                  </a:schemeClr>
                </a:solidFill>
              </a:ln>
              <a:noFill/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7236732" y="908198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865132" y="1127391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2" name="图片 21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640" y="260350"/>
            <a:ext cx="1161415" cy="116141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9552305" y="4980940"/>
            <a:ext cx="1960880" cy="504190"/>
            <a:chOff x="1051" y="8232"/>
            <a:chExt cx="3088" cy="794"/>
          </a:xfrm>
        </p:grpSpPr>
        <p:sp>
          <p:nvSpPr>
            <p:cNvPr id="27" name="标题 1"/>
            <p:cNvSpPr txBox="1"/>
            <p:nvPr/>
          </p:nvSpPr>
          <p:spPr>
            <a:xfrm>
              <a:off x="1051" y="8232"/>
              <a:ext cx="3089" cy="79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6350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051" y="8263"/>
              <a:ext cx="3089" cy="6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p>
              <a:pPr algn="ctr">
                <a:lnSpc>
                  <a:spcPct val="110000"/>
                </a:lnSpc>
              </a:pPr>
              <a:r>
                <a:rPr kumimoji="1" lang="en-US" altLang="zh-CN" sz="20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华文细黑" panose="02010600040101010101" charset="-122"/>
                  <a:ea typeface="华文细黑" panose="02010600040101010101" charset="-122"/>
                  <a:cs typeface="OPPOSans R" panose="00020600040101010101" charset="-122"/>
                </a:rPr>
                <a:t>计科一班第一组</a:t>
              </a:r>
              <a:endPara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OPPOSans R" panose="0002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8000000">
            <a:off x="777847" y="1772837"/>
            <a:ext cx="654342" cy="640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095365" y="1420495"/>
            <a:ext cx="5826760" cy="6156960"/>
          </a:xfrm>
          <a:prstGeom prst="roundRect">
            <a:avLst>
              <a:gd name="adj" fmla="val 1527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04800" dist="38100" dir="2700000" algn="tl" rotWithShape="0">
              <a:srgbClr val="000000">
                <a:alpha val="2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5" name="图片 4" descr="E:/Desktop/end/assets/系统功能结构.png系统功能结构"/>
          <p:cNvPicPr preferRelativeResize="0"/>
          <p:nvPr/>
        </p:nvPicPr>
        <p:blipFill>
          <a:blip r:embed="rId1">
            <a:alphaModFix amt="100000"/>
          </a:blip>
          <a:srcRect l="11269" r="22825"/>
          <a:stretch>
            <a:fillRect/>
          </a:stretch>
        </p:blipFill>
        <p:spPr>
          <a:xfrm>
            <a:off x="6423660" y="1572895"/>
            <a:ext cx="5338445" cy="5231765"/>
          </a:xfrm>
          <a:custGeom>
            <a:avLst/>
            <a:gdLst/>
            <a:ahLst/>
            <a:cxnLst/>
            <a:rect l="l" t="t" r="r" b="b"/>
            <a:pathLst>
              <a:path w="2997200" h="4914900">
                <a:moveTo>
                  <a:pt x="458507" y="0"/>
                </a:moveTo>
                <a:lnTo>
                  <a:pt x="2543771" y="0"/>
                </a:lnTo>
                <a:cubicBezTo>
                  <a:pt x="2796998" y="0"/>
                  <a:pt x="3002279" y="205281"/>
                  <a:pt x="3002279" y="458508"/>
                </a:cubicBezTo>
                <a:lnTo>
                  <a:pt x="3002279" y="4921013"/>
                </a:lnTo>
                <a:lnTo>
                  <a:pt x="0" y="4921013"/>
                </a:lnTo>
                <a:lnTo>
                  <a:pt x="0" y="458508"/>
                </a:lnTo>
                <a:cubicBezTo>
                  <a:pt x="0" y="205281"/>
                  <a:pt x="205280" y="0"/>
                  <a:pt x="4585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6248400" y="1557655"/>
            <a:ext cx="5518150" cy="5848985"/>
          </a:xfrm>
          <a:prstGeom prst="roundRect">
            <a:avLst>
              <a:gd name="adj" fmla="val 15272"/>
            </a:avLst>
          </a:prstGeom>
          <a:solidFill>
            <a:schemeClr val="tx1">
              <a:lumMod val="85000"/>
              <a:lumOff val="15000"/>
              <a:alpha val="3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5335" y="1837690"/>
            <a:ext cx="6040755" cy="416433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5807587" y="3717270"/>
            <a:ext cx="1080970" cy="1170960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>
            <a:off x="7059295" y="3365500"/>
            <a:ext cx="389255" cy="443230"/>
          </a:xfrm>
          <a:prstGeom prst="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110095" y="1506220"/>
            <a:ext cx="3848735" cy="259080"/>
          </a:xfrm>
          <a:custGeom>
            <a:avLst/>
            <a:gdLst>
              <a:gd name="connsiteX0" fmla="*/ 0 w 1621623"/>
              <a:gd name="connsiteY0" fmla="*/ 0 h 194198"/>
              <a:gd name="connsiteX1" fmla="*/ 1621623 w 1621623"/>
              <a:gd name="connsiteY1" fmla="*/ 0 h 194198"/>
              <a:gd name="connsiteX2" fmla="*/ 1615820 w 1621623"/>
              <a:gd name="connsiteY2" fmla="*/ 18693 h 194198"/>
              <a:gd name="connsiteX3" fmla="*/ 1351044 w 1621623"/>
              <a:gd name="connsiteY3" fmla="*/ 194198 h 194198"/>
              <a:gd name="connsiteX4" fmla="*/ 270578 w 1621623"/>
              <a:gd name="connsiteY4" fmla="*/ 194197 h 194198"/>
              <a:gd name="connsiteX5" fmla="*/ 5802 w 1621623"/>
              <a:gd name="connsiteY5" fmla="*/ 18692 h 194198"/>
              <a:gd name="connsiteX6" fmla="*/ 0 w 1621623"/>
              <a:gd name="connsiteY6" fmla="*/ 0 h 194198"/>
            </a:gdLst>
            <a:ahLst/>
            <a:cxnLst/>
            <a:rect l="l" t="t" r="r" b="b"/>
            <a:pathLst>
              <a:path w="1621623" h="194198">
                <a:moveTo>
                  <a:pt x="0" y="0"/>
                </a:moveTo>
                <a:lnTo>
                  <a:pt x="1621623" y="0"/>
                </a:lnTo>
                <a:lnTo>
                  <a:pt x="1615820" y="18693"/>
                </a:lnTo>
                <a:cubicBezTo>
                  <a:pt x="1572197" y="121830"/>
                  <a:pt x="1470071" y="194198"/>
                  <a:pt x="1351044" y="194198"/>
                </a:cubicBezTo>
                <a:lnTo>
                  <a:pt x="270578" y="194197"/>
                </a:lnTo>
                <a:cubicBezTo>
                  <a:pt x="151551" y="194197"/>
                  <a:pt x="49426" y="121829"/>
                  <a:pt x="5802" y="1869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100000"/>
          </a:blip>
          <a:srcRect l="54125" t="18736" r="5521" b="8873"/>
          <a:stretch>
            <a:fillRect/>
          </a:stretch>
        </p:blipFill>
        <p:spPr>
          <a:xfrm>
            <a:off x="775970" y="1837690"/>
            <a:ext cx="6040120" cy="1084580"/>
          </a:xfrm>
          <a:custGeom>
            <a:avLst/>
            <a:gdLst/>
            <a:ahLst/>
            <a:cxnLst/>
            <a:rect l="l" t="t" r="r" b="b"/>
            <a:pathLst>
              <a:path w="8140700" h="1270000">
                <a:moveTo>
                  <a:pt x="0" y="0"/>
                </a:moveTo>
                <a:lnTo>
                  <a:pt x="8139600" y="0"/>
                </a:lnTo>
                <a:lnTo>
                  <a:pt x="8139600" y="1268951"/>
                </a:lnTo>
                <a:lnTo>
                  <a:pt x="0" y="126895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组合 21"/>
          <p:cNvGrpSpPr/>
          <p:nvPr/>
        </p:nvGrpSpPr>
        <p:grpSpPr>
          <a:xfrm>
            <a:off x="660400" y="1563370"/>
            <a:ext cx="1253490" cy="640080"/>
            <a:chOff x="1040" y="2462"/>
            <a:chExt cx="1974" cy="1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标题 1"/>
            <p:cNvSpPr txBox="1"/>
            <p:nvPr/>
          </p:nvSpPr>
          <p:spPr>
            <a:xfrm>
              <a:off x="1550" y="2462"/>
              <a:ext cx="1464" cy="100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040" y="2462"/>
              <a:ext cx="1194" cy="1009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1047522" y="1697548"/>
            <a:ext cx="660944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#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56905" y="1038225"/>
            <a:ext cx="2225040" cy="3079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功能模块划分</a:t>
            </a:r>
            <a:endParaRPr kumimoji="1" lang="en-US" altLang="zh-CN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448717" y="1420447"/>
            <a:ext cx="7800808" cy="965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展示系统功能模块的逻辑结构和数据流向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991527" y="1968106"/>
            <a:ext cx="7130762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非功能性需求</a:t>
            </a:r>
            <a:endParaRPr kumimoji="1" lang="en-US" altLang="zh-CN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984250" y="3068955"/>
            <a:ext cx="4941570" cy="26695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en-US"/>
              <a:t></a:t>
            </a:r>
            <a:r>
              <a:rPr kumimoji="1" lang="zh-CN" altLang="en-US" b="1"/>
              <a:t>安全性</a:t>
            </a:r>
            <a:r>
              <a:rPr kumimoji="1" lang="zh-CN" altLang="en-US"/>
              <a:t>：系统需满足企业信息安全规范，防止数据泄漏。</a:t>
            </a:r>
            <a:endParaRPr kumimoji="1" lang="zh-CN" altLang="en-US"/>
          </a:p>
          <a:p>
            <a:pPr algn="l">
              <a:lnSpc>
                <a:spcPct val="150000"/>
              </a:lnSpc>
            </a:pPr>
            <a:r>
              <a:rPr kumimoji="1" lang="en-US" altLang="en-US"/>
              <a:t></a:t>
            </a:r>
            <a:r>
              <a:rPr kumimoji="1" lang="zh-CN" altLang="en-US" b="1"/>
              <a:t>性能</a:t>
            </a:r>
            <a:r>
              <a:rPr kumimoji="1" lang="zh-CN" altLang="en-US"/>
              <a:t>：系统应支持高并发访问，确保在高负载情况下依然稳定运行。</a:t>
            </a:r>
            <a:endParaRPr kumimoji="1" lang="zh-CN" altLang="en-US"/>
          </a:p>
          <a:p>
            <a:pPr algn="l">
              <a:lnSpc>
                <a:spcPct val="150000"/>
              </a:lnSpc>
            </a:pPr>
            <a:r>
              <a:rPr kumimoji="1" lang="en-US" altLang="en-US"/>
              <a:t></a:t>
            </a:r>
            <a:r>
              <a:rPr kumimoji="1" lang="zh-CN" altLang="en-US" b="1"/>
              <a:t>可用性</a:t>
            </a:r>
            <a:r>
              <a:rPr kumimoji="1" lang="zh-CN" altLang="en-US"/>
              <a:t>：提供友好的用户界面，支持快捷操作。</a:t>
            </a:r>
            <a:endParaRPr kumimoji="1" lang="zh-CN" altLang="en-US"/>
          </a:p>
          <a:p>
            <a:pPr algn="l">
              <a:lnSpc>
                <a:spcPct val="150000"/>
              </a:lnSpc>
            </a:pPr>
            <a:r>
              <a:rPr kumimoji="1" lang="en-US" altLang="en-US"/>
              <a:t></a:t>
            </a:r>
            <a:r>
              <a:rPr kumimoji="1" lang="zh-CN" altLang="en-US" b="1"/>
              <a:t>可扩展性</a:t>
            </a:r>
            <a:r>
              <a:rPr kumimoji="1" lang="zh-CN" altLang="en-US"/>
              <a:t>：系统设计需支持未来功能扩展。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系统功能结构图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580" r="35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 flipH="1">
            <a:off x="3600302" y="0"/>
            <a:ext cx="8591698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04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96000" y="2910113"/>
            <a:ext cx="5527135" cy="19385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gradFill>
                  <a:gsLst>
                    <a:gs pos="0">
                      <a:srgbClr val="BBFEFF">
                        <a:alpha val="100000"/>
                      </a:srgbClr>
                    </a:gs>
                    <a:gs pos="94000">
                      <a:srgbClr val="00A9AC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系统架构设计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003800" y="1508403"/>
            <a:ext cx="4432299" cy="14994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44450">
                  <a:solidFill>
                    <a:schemeClr val="bg1">
                      <a:alpha val="100000"/>
                    </a:scheme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683170" y="6007554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311570" y="6226747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312513" y="6199596"/>
            <a:ext cx="1206382" cy="148407"/>
            <a:chOff x="10312513" y="6199596"/>
            <a:chExt cx="1206382" cy="148407"/>
          </a:xfrm>
        </p:grpSpPr>
        <p:sp>
          <p:nvSpPr>
            <p:cNvPr id="11" name="标题 1"/>
            <p:cNvSpPr txBox="1"/>
            <p:nvPr/>
          </p:nvSpPr>
          <p:spPr>
            <a:xfrm>
              <a:off x="1031251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052410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073570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094729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1158893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1370488" y="6199596"/>
              <a:ext cx="148407" cy="148407"/>
            </a:xfrm>
            <a:prstGeom prst="ellipse">
              <a:avLst/>
            </a:prstGeom>
            <a:gradFill>
              <a:gsLst>
                <a:gs pos="0">
                  <a:schemeClr val="accent1">
                    <a:alpha val="74000"/>
                  </a:schemeClr>
                </a:gs>
                <a:gs pos="99000">
                  <a:schemeClr val="accent2">
                    <a:alpha val="78000"/>
                  </a:schemeClr>
                </a:gs>
              </a:gsLst>
              <a:lin ang="0" scaled="0"/>
            </a:gradFill>
            <a:ln w="9525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>
            <a:off x="8839200" y="-609599"/>
            <a:ext cx="2679700" cy="36174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>
                <a:ln w="44450">
                  <a:solidFill>
                    <a:schemeClr val="bg1">
                      <a:alpha val="100000"/>
                    </a:schemeClr>
                  </a:solidFill>
                </a:ln>
                <a:noFill/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236732" y="908198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865132" y="1127391"/>
            <a:ext cx="2351793" cy="45719"/>
          </a:xfrm>
          <a:prstGeom prst="parallelogram">
            <a:avLst>
              <a:gd name="adj" fmla="val 62349"/>
            </a:avLst>
          </a:prstGeom>
          <a:gradFill>
            <a:gsLst>
              <a:gs pos="0">
                <a:schemeClr val="accent2">
                  <a:alpha val="0"/>
                </a:schemeClr>
              </a:gs>
              <a:gs pos="40000">
                <a:schemeClr val="accent2">
                  <a:alpha val="1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1" name="图片 20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640" y="260350"/>
            <a:ext cx="1161415" cy="116141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9552305" y="4980940"/>
            <a:ext cx="1960880" cy="504190"/>
            <a:chOff x="1051" y="8232"/>
            <a:chExt cx="3088" cy="794"/>
          </a:xfrm>
        </p:grpSpPr>
        <p:sp>
          <p:nvSpPr>
            <p:cNvPr id="27" name="标题 1"/>
            <p:cNvSpPr txBox="1"/>
            <p:nvPr/>
          </p:nvSpPr>
          <p:spPr>
            <a:xfrm>
              <a:off x="1051" y="8232"/>
              <a:ext cx="3089" cy="794"/>
            </a:xfrm>
            <a:prstGeom prst="round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6350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051" y="8263"/>
              <a:ext cx="3089" cy="6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p>
              <a:pPr algn="ctr">
                <a:lnSpc>
                  <a:spcPct val="110000"/>
                </a:lnSpc>
              </a:pPr>
              <a:r>
                <a:rPr kumimoji="1" lang="en-US" altLang="zh-CN" sz="20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华文细黑" panose="02010600040101010101" charset="-122"/>
                  <a:ea typeface="华文细黑" panose="02010600040101010101" charset="-122"/>
                  <a:cs typeface="OPPOSans R" panose="00020600040101010101" charset="-122"/>
                </a:rPr>
                <a:t>计科一班第一组</a:t>
              </a:r>
              <a:endPara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华文细黑" panose="02010600040101010101" charset="-122"/>
                <a:ea typeface="华文细黑" panose="02010600040101010101" charset="-122"/>
                <a:cs typeface="OPPOSans R" panose="00020600040101010101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 descr="E:/Desktop/end/assets/服务层.png服务层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100000"/>
          </a:blip>
          <a:srcRect l="1154" r="1154"/>
          <a:stretch>
            <a:fillRect/>
          </a:stretch>
        </p:blipFill>
        <p:spPr>
          <a:xfrm>
            <a:off x="4720976" y="1515277"/>
            <a:ext cx="2743200" cy="2727158"/>
          </a:xfrm>
          <a:custGeom>
            <a:avLst/>
            <a:gdLst/>
            <a:ahLst/>
            <a:cxnLst/>
            <a:rect l="l" t="t" r="r" b="b"/>
            <a:pathLst>
              <a:path w="2743200" h="2727158">
                <a:moveTo>
                  <a:pt x="0" y="0"/>
                </a:moveTo>
                <a:lnTo>
                  <a:pt x="2743200" y="0"/>
                </a:lnTo>
                <a:lnTo>
                  <a:pt x="2743200" y="2727158"/>
                </a:lnTo>
                <a:lnTo>
                  <a:pt x="0" y="27271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>
            <p:custDataLst>
              <p:tags r:id="rId3"/>
            </p:custDataLst>
          </p:nvPr>
        </p:nvSpPr>
        <p:spPr>
          <a:xfrm>
            <a:off x="5739650" y="3911975"/>
            <a:ext cx="705853" cy="705853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4"/>
            </p:custDataLst>
          </p:nvPr>
        </p:nvSpPr>
        <p:spPr>
          <a:xfrm>
            <a:off x="5929637" y="4078819"/>
            <a:ext cx="325879" cy="372165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  <a:effectLst/>
        </p:spPr>
        <p:txBody>
          <a:bodyPr vert="horz" wrap="none" lIns="91431" tIns="45716" rIns="91431" bIns="45716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5"/>
            </p:custDataLst>
          </p:nvPr>
        </p:nvSpPr>
        <p:spPr>
          <a:xfrm>
            <a:off x="4403476" y="4767447"/>
            <a:ext cx="33782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服务层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6"/>
            </p:custDataLst>
          </p:nvPr>
        </p:nvSpPr>
        <p:spPr>
          <a:xfrm>
            <a:off x="4403477" y="5083898"/>
            <a:ext cx="3378198" cy="11518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提供用户认证、业务逻辑处理、权限控制等服务。</a:t>
            </a:r>
            <a:endParaRPr kumimoji="1" lang="zh-CN" altLang="en-US"/>
          </a:p>
        </p:txBody>
      </p:sp>
      <p:pic>
        <p:nvPicPr>
          <p:cNvPr id="8" name="图片 7" descr="E:/Desktop/end/assets/客户端层.png客户端层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alphaModFix amt="100000"/>
          </a:blip>
          <a:srcRect l="1154" r="1154"/>
          <a:stretch>
            <a:fillRect/>
          </a:stretch>
        </p:blipFill>
        <p:spPr>
          <a:xfrm>
            <a:off x="1063126" y="1534327"/>
            <a:ext cx="2743200" cy="2727158"/>
          </a:xfrm>
          <a:custGeom>
            <a:avLst/>
            <a:gdLst/>
            <a:ahLst/>
            <a:cxnLst/>
            <a:rect l="l" t="t" r="r" b="b"/>
            <a:pathLst>
              <a:path w="2743200" h="2727158">
                <a:moveTo>
                  <a:pt x="0" y="0"/>
                </a:moveTo>
                <a:lnTo>
                  <a:pt x="2743200" y="0"/>
                </a:lnTo>
                <a:lnTo>
                  <a:pt x="2743200" y="2727158"/>
                </a:lnTo>
                <a:lnTo>
                  <a:pt x="0" y="27271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>
            <p:custDataLst>
              <p:tags r:id="rId9"/>
            </p:custDataLst>
          </p:nvPr>
        </p:nvSpPr>
        <p:spPr>
          <a:xfrm>
            <a:off x="2081800" y="3911976"/>
            <a:ext cx="705853" cy="705853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10"/>
            </p:custDataLst>
          </p:nvPr>
        </p:nvSpPr>
        <p:spPr>
          <a:xfrm>
            <a:off x="2256622" y="4086772"/>
            <a:ext cx="356209" cy="356261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  <a:effectLst/>
        </p:spPr>
        <p:txBody>
          <a:bodyPr vert="horz" wrap="none" lIns="91431" tIns="45716" rIns="91431" bIns="45716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11"/>
            </p:custDataLst>
          </p:nvPr>
        </p:nvSpPr>
        <p:spPr>
          <a:xfrm>
            <a:off x="745626" y="4767446"/>
            <a:ext cx="33782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客户端层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2"/>
            </p:custDataLst>
          </p:nvPr>
        </p:nvSpPr>
        <p:spPr>
          <a:xfrm>
            <a:off x="745627" y="5083898"/>
            <a:ext cx="3378198" cy="11518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通过浏览器访问系统，实现用户交互。</a:t>
            </a:r>
            <a:endParaRPr kumimoji="1" lang="zh-CN" altLang="en-US"/>
          </a:p>
        </p:txBody>
      </p:sp>
      <p:pic>
        <p:nvPicPr>
          <p:cNvPr id="13" name="图片 12" descr="E:/Desktop/end/assets/数据层.png数据层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alphaModFix amt="100000"/>
          </a:blip>
          <a:srcRect l="1154" r="1154"/>
          <a:stretch>
            <a:fillRect/>
          </a:stretch>
        </p:blipFill>
        <p:spPr>
          <a:xfrm>
            <a:off x="8378827" y="1534327"/>
            <a:ext cx="2743200" cy="2727158"/>
          </a:xfrm>
          <a:custGeom>
            <a:avLst/>
            <a:gdLst/>
            <a:ahLst/>
            <a:cxnLst/>
            <a:rect l="l" t="t" r="r" b="b"/>
            <a:pathLst>
              <a:path w="2743200" h="2727158">
                <a:moveTo>
                  <a:pt x="0" y="0"/>
                </a:moveTo>
                <a:lnTo>
                  <a:pt x="2743200" y="0"/>
                </a:lnTo>
                <a:lnTo>
                  <a:pt x="2743200" y="2727158"/>
                </a:lnTo>
                <a:lnTo>
                  <a:pt x="0" y="272715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标题 1"/>
          <p:cNvSpPr txBox="1"/>
          <p:nvPr>
            <p:custDataLst>
              <p:tags r:id="rId15"/>
            </p:custDataLst>
          </p:nvPr>
        </p:nvSpPr>
        <p:spPr>
          <a:xfrm>
            <a:off x="9397501" y="3911975"/>
            <a:ext cx="705853" cy="705853"/>
          </a:xfrm>
          <a:prstGeom prst="rect">
            <a:avLst/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6"/>
            </p:custDataLst>
          </p:nvPr>
        </p:nvSpPr>
        <p:spPr>
          <a:xfrm>
            <a:off x="9566120" y="4073252"/>
            <a:ext cx="368615" cy="383299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  <a:effectLst/>
        </p:spPr>
        <p:txBody>
          <a:bodyPr vert="horz" wrap="none" lIns="91431" tIns="45716" rIns="91431" bIns="45716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7"/>
            </p:custDataLst>
          </p:nvPr>
        </p:nvSpPr>
        <p:spPr>
          <a:xfrm>
            <a:off x="8061327" y="4767447"/>
            <a:ext cx="3378200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数据层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8"/>
            </p:custDataLst>
          </p:nvPr>
        </p:nvSpPr>
        <p:spPr>
          <a:xfrm>
            <a:off x="8061328" y="5083898"/>
            <a:ext cx="3378198" cy="11518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提供数据的存储、查询与管理。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0" y="355669"/>
            <a:ext cx="720000" cy="576000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64394" y="355669"/>
            <a:ext cx="7519965" cy="576000"/>
          </a:xfrm>
          <a:custGeom>
            <a:avLst/>
            <a:gdLst>
              <a:gd name="connsiteX0" fmla="*/ 367854 w 7519965"/>
              <a:gd name="connsiteY0" fmla="*/ 503515 h 510950"/>
              <a:gd name="connsiteX1" fmla="*/ 0 w 7519965"/>
              <a:gd name="connsiteY1" fmla="*/ 0 h 510950"/>
              <a:gd name="connsiteX2" fmla="*/ 7519965 w 7519965"/>
              <a:gd name="connsiteY2" fmla="*/ 0 h 510950"/>
              <a:gd name="connsiteX3" fmla="*/ 7300522 w 7519965"/>
              <a:gd name="connsiteY3" fmla="*/ 510950 h 510950"/>
              <a:gd name="connsiteX4" fmla="*/ 367854 w 7519965"/>
              <a:gd name="connsiteY4" fmla="*/ 503515 h 510950"/>
            </a:gdLst>
            <a:ahLst/>
            <a:cxnLst/>
            <a:rect l="l" t="t" r="r" b="b"/>
            <a:pathLst>
              <a:path w="7519965" h="510950">
                <a:moveTo>
                  <a:pt x="367854" y="503515"/>
                </a:moveTo>
                <a:lnTo>
                  <a:pt x="0" y="0"/>
                </a:lnTo>
                <a:lnTo>
                  <a:pt x="7519965" y="0"/>
                </a:lnTo>
                <a:lnTo>
                  <a:pt x="7300522" y="510950"/>
                </a:lnTo>
                <a:lnTo>
                  <a:pt x="367854" y="50351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94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21832" y="409669"/>
            <a:ext cx="1053759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系统逻辑架构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YOO_CHATSHAPE_TYPE" val="YOO_CHATSHAPE_DATE"/>
</p:tagLst>
</file>

<file path=ppt/tags/tag10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100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101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102.xml><?xml version="1.0" encoding="utf-8"?>
<p:tagLst xmlns:p="http://schemas.openxmlformats.org/presentationml/2006/main">
  <p:tag name="YOO_CHATSHAPE_TYPE" val="YOO_CHATSHAPE_DATE"/>
</p:tagLst>
</file>

<file path=ppt/tags/tag103.xml><?xml version="1.0" encoding="utf-8"?>
<p:tagLst xmlns:p="http://schemas.openxmlformats.org/presentationml/2006/main">
  <p:tag name="YOO_CHATSHAPE_TYPE" val="YOO_CHATSHAPE_DATE"/>
</p:tagLst>
</file>

<file path=ppt/tags/tag11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12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13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14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15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16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17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18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19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2.xml><?xml version="1.0" encoding="utf-8"?>
<p:tagLst xmlns:p="http://schemas.openxmlformats.org/presentationml/2006/main">
  <p:tag name="YOO_CHATSHAPE_TYPE" val="YOO_CHATSHAPE_DATE"/>
</p:tagLst>
</file>

<file path=ppt/tags/tag20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21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22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23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24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25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26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27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28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29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3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30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31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32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33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34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35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36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37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38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39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4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40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41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42.xml><?xml version="1.0" encoding="utf-8"?>
<p:tagLst xmlns:p="http://schemas.openxmlformats.org/presentationml/2006/main">
  <p:tag name="KSO_WM_DIAGRAM_VIRTUALLY_FRAME" val="{&quot;height&quot;:371.6867716535435,&quot;left&quot;:58.71070866141732,&quot;top&quot;:119.31314960629918,&quot;width&quot;:842.0394488188977}"/>
</p:tagLst>
</file>

<file path=ppt/tags/tag43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44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45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46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47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48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49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5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50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51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52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53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54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55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56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57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58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59.xml><?xml version="1.0" encoding="utf-8"?>
<p:tagLst xmlns:p="http://schemas.openxmlformats.org/presentationml/2006/main">
  <p:tag name="KSO_WM_DIAGRAM_VIRTUALLY_FRAME" val="{&quot;height&quot;:418.5,&quot;left&quot;:-30.23314960629923,&quot;top&quot;:81,&quot;width&quot;:847.5162204724409}"/>
</p:tagLst>
</file>

<file path=ppt/tags/tag6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60.xml><?xml version="1.0" encoding="utf-8"?>
<p:tagLst xmlns:p="http://schemas.openxmlformats.org/presentationml/2006/main">
  <p:tag name="KSO_WM_DIAGRAM_VIRTUALLY_FRAME" val="{&quot;height&quot;:153.33740157480324,&quot;left&quot;:60.55433070866142,&quot;top&quot;:390.8696062992126,&quot;width&quot;:821.3913385826772}"/>
</p:tagLst>
</file>

<file path=ppt/tags/tag61.xml><?xml version="1.0" encoding="utf-8"?>
<p:tagLst xmlns:p="http://schemas.openxmlformats.org/presentationml/2006/main">
  <p:tag name="KSO_WM_DIAGRAM_VIRTUALLY_FRAME" val="{&quot;height&quot;:153.33740157480324,&quot;left&quot;:60.55433070866142,&quot;top&quot;:390.8696062992126,&quot;width&quot;:821.3913385826772}"/>
</p:tagLst>
</file>

<file path=ppt/tags/tag62.xml><?xml version="1.0" encoding="utf-8"?>
<p:tagLst xmlns:p="http://schemas.openxmlformats.org/presentationml/2006/main">
  <p:tag name="KSO_WM_DIAGRAM_VIRTUALLY_FRAME" val="{&quot;height&quot;:153.33740157480324,&quot;left&quot;:60.55433070866142,&quot;top&quot;:390.8696062992126,&quot;width&quot;:821.3913385826772}"/>
</p:tagLst>
</file>

<file path=ppt/tags/tag63.xml><?xml version="1.0" encoding="utf-8"?>
<p:tagLst xmlns:p="http://schemas.openxmlformats.org/presentationml/2006/main">
  <p:tag name="KSO_WM_DIAGRAM_VIRTUALLY_FRAME" val="{&quot;height&quot;:153.33740157480324,&quot;left&quot;:60.55433070866142,&quot;top&quot;:390.8696062992126,&quot;width&quot;:821.3913385826772}"/>
</p:tagLst>
</file>

<file path=ppt/tags/tag64.xml><?xml version="1.0" encoding="utf-8"?>
<p:tagLst xmlns:p="http://schemas.openxmlformats.org/presentationml/2006/main">
  <p:tag name="KSO_WM_DIAGRAM_VIRTUALLY_FRAME" val="{&quot;height&quot;:153.33740157480324,&quot;left&quot;:60.55433070866142,&quot;top&quot;:390.8696062992126,&quot;width&quot;:821.3913385826772}"/>
</p:tagLst>
</file>

<file path=ppt/tags/tag65.xml><?xml version="1.0" encoding="utf-8"?>
<p:tagLst xmlns:p="http://schemas.openxmlformats.org/presentationml/2006/main">
  <p:tag name="KSO_WM_DIAGRAM_VIRTUALLY_FRAME" val="{&quot;height&quot;:153.33740157480324,&quot;left&quot;:60.55433070866142,&quot;top&quot;:390.8696062992126,&quot;width&quot;:821.3913385826772}"/>
</p:tagLst>
</file>

<file path=ppt/tags/tag66.xml><?xml version="1.0" encoding="utf-8"?>
<p:tagLst xmlns:p="http://schemas.openxmlformats.org/presentationml/2006/main">
  <p:tag name="KSO_WM_DIAGRAM_VIRTUALLY_FRAME" val="{&quot;height&quot;:157.5562992125985,&quot;left&quot;:44.38551181102361,&quot;top&quot;:251.59842519685034,&quot;width&quot;:796.1402362204724}"/>
</p:tagLst>
</file>

<file path=ppt/tags/tag67.xml><?xml version="1.0" encoding="utf-8"?>
<p:tagLst xmlns:p="http://schemas.openxmlformats.org/presentationml/2006/main">
  <p:tag name="KSO_WM_DIAGRAM_VIRTUALLY_FRAME" val="{&quot;height&quot;:157.5562992125985,&quot;left&quot;:44.38551181102361,&quot;top&quot;:251.59842519685034,&quot;width&quot;:796.1402362204724}"/>
</p:tagLst>
</file>

<file path=ppt/tags/tag68.xml><?xml version="1.0" encoding="utf-8"?>
<p:tagLst xmlns:p="http://schemas.openxmlformats.org/presentationml/2006/main">
  <p:tag name="KSO_WM_DIAGRAM_VIRTUALLY_FRAME" val="{&quot;height&quot;:157.5562992125985,&quot;left&quot;:44.38551181102361,&quot;top&quot;:251.59842519685034,&quot;width&quot;:796.1402362204724}"/>
</p:tagLst>
</file>

<file path=ppt/tags/tag69.xml><?xml version="1.0" encoding="utf-8"?>
<p:tagLst xmlns:p="http://schemas.openxmlformats.org/presentationml/2006/main">
  <p:tag name="KSO_WM_DIAGRAM_VIRTUALLY_FRAME" val="{&quot;height&quot;:157.5562992125985,&quot;left&quot;:44.38551181102361,&quot;top&quot;:251.59842519685034,&quot;width&quot;:796.1402362204724}"/>
</p:tagLst>
</file>

<file path=ppt/tags/tag7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70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71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72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73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74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75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76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77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78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79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8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80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81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82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83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84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85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86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87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88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89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9.xml><?xml version="1.0" encoding="utf-8"?>
<p:tagLst xmlns:p="http://schemas.openxmlformats.org/presentationml/2006/main">
  <p:tag name="KSO_WM_DIAGRAM_VIRTUALLY_FRAME" val="{&quot;height&quot;:479.825,&quot;left&quot;:-3.937007877539145e-05,&quot;top&quot;:60.25,&quot;width&quot;:960}"/>
</p:tagLst>
</file>

<file path=ppt/tags/tag90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91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92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93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94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95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96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97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98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ags/tag99.xml><?xml version="1.0" encoding="utf-8"?>
<p:tagLst xmlns:p="http://schemas.openxmlformats.org/presentationml/2006/main">
  <p:tag name="KSO_WM_DIAGRAM_VIRTUALLY_FRAME" val="{&quot;height&quot;:440.66496062992127,&quot;left&quot;:5.300000000000023,&quot;top&quot;:99.33503937007875,&quot;width&quot;:948.5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0B2641"/>
      </a:accent1>
      <a:accent2>
        <a:srgbClr val="00A9AC"/>
      </a:accent2>
      <a:accent3>
        <a:srgbClr val="37A76F"/>
      </a:accent3>
      <a:accent4>
        <a:srgbClr val="44C1A3"/>
      </a:accent4>
      <a:accent5>
        <a:srgbClr val="4EB3CF"/>
      </a:accent5>
      <a:accent6>
        <a:srgbClr val="08A5EF"/>
      </a:accent6>
      <a:hlink>
        <a:srgbClr val="EE7B08"/>
      </a:hlink>
      <a:folHlink>
        <a:srgbClr val="977B2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1900</Words>
  <Application>WPS 演示</Application>
  <PresentationFormat/>
  <Paragraphs>292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OPPOSans H</vt:lpstr>
      <vt:lpstr>Microsoft YaHei UI Light</vt:lpstr>
      <vt:lpstr>OPPOSans R</vt:lpstr>
      <vt:lpstr>华文细黑</vt:lpstr>
      <vt:lpstr>微软雅黑</vt:lpstr>
      <vt:lpstr>Source Han Sans</vt:lpstr>
      <vt:lpstr>黑体</vt:lpstr>
      <vt:lpstr>等线</vt:lpstr>
      <vt:lpstr>思源黑体 CN Bold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孤独的我</cp:lastModifiedBy>
  <cp:revision>25</cp:revision>
  <dcterms:created xsi:type="dcterms:W3CDTF">2025-01-02T19:54:00Z</dcterms:created>
  <dcterms:modified xsi:type="dcterms:W3CDTF">2025-01-02T23:27:35Z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D1C920FAF9E54AC9BD8C54A76448B7C5_12</vt:lpwstr>
  </property>
  <property fmtid="{D5CDD505-2E9C-101B-9397-08002B2CF9AE}" pid="3" name="KSOProductBuildVer">
    <vt:lpwstr>2052-12.1.0.19302</vt:lpwstr>
  </property>
</Properties>
</file>